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980" r:id="rId5"/>
    <p:sldId id="441" r:id="rId6"/>
    <p:sldId id="593" r:id="rId7"/>
    <p:sldId id="985" r:id="rId8"/>
    <p:sldId id="998" r:id="rId9"/>
    <p:sldId id="983" r:id="rId10"/>
    <p:sldId id="984" r:id="rId11"/>
    <p:sldId id="986" r:id="rId12"/>
    <p:sldId id="990" r:id="rId13"/>
    <p:sldId id="993" r:id="rId14"/>
    <p:sldId id="997" r:id="rId15"/>
    <p:sldId id="999" r:id="rId16"/>
    <p:sldId id="994" r:id="rId17"/>
    <p:sldId id="1000" r:id="rId18"/>
    <p:sldId id="1007" r:id="rId19"/>
    <p:sldId id="1005" r:id="rId20"/>
    <p:sldId id="1002" r:id="rId21"/>
    <p:sldId id="1001" r:id="rId22"/>
    <p:sldId id="1003" r:id="rId23"/>
    <p:sldId id="1004" r:id="rId24"/>
    <p:sldId id="1006" r:id="rId25"/>
    <p:sldId id="1008" r:id="rId26"/>
    <p:sldId id="1009" r:id="rId27"/>
    <p:sldId id="1010" r:id="rId28"/>
    <p:sldId id="1011" r:id="rId29"/>
    <p:sldId id="1012" r:id="rId30"/>
    <p:sldId id="1013" r:id="rId31"/>
    <p:sldId id="1014" r:id="rId32"/>
    <p:sldId id="1015" r:id="rId33"/>
    <p:sldId id="1019" r:id="rId34"/>
    <p:sldId id="1017" r:id="rId35"/>
    <p:sldId id="1018" r:id="rId36"/>
    <p:sldId id="1020" r:id="rId37"/>
    <p:sldId id="1029" r:id="rId38"/>
    <p:sldId id="1030" r:id="rId39"/>
    <p:sldId id="1028" r:id="rId40"/>
    <p:sldId id="1031" r:id="rId41"/>
    <p:sldId id="1022" r:id="rId42"/>
    <p:sldId id="1023" r:id="rId43"/>
    <p:sldId id="1024" r:id="rId44"/>
    <p:sldId id="1025" r:id="rId45"/>
    <p:sldId id="1032" r:id="rId46"/>
    <p:sldId id="982" r:id="rId47"/>
    <p:sldId id="858" r:id="rId48"/>
    <p:sldId id="482" r:id="rId49"/>
    <p:sldId id="859" r:id="rId50"/>
    <p:sldId id="860" r:id="rId51"/>
    <p:sldId id="471" r:id="rId52"/>
    <p:sldId id="442" r:id="rId53"/>
    <p:sldId id="444" r:id="rId54"/>
    <p:sldId id="594" r:id="rId55"/>
    <p:sldId id="445" r:id="rId56"/>
    <p:sldId id="446" r:id="rId57"/>
    <p:sldId id="447" r:id="rId58"/>
    <p:sldId id="595" r:id="rId59"/>
    <p:sldId id="596" r:id="rId60"/>
    <p:sldId id="597" r:id="rId61"/>
    <p:sldId id="598" r:id="rId62"/>
    <p:sldId id="599" r:id="rId63"/>
    <p:sldId id="600" r:id="rId64"/>
    <p:sldId id="602" r:id="rId65"/>
    <p:sldId id="603" r:id="rId66"/>
    <p:sldId id="669" r:id="rId67"/>
    <p:sldId id="1035" r:id="rId68"/>
    <p:sldId id="1034" r:id="rId69"/>
    <p:sldId id="498" r:id="rId7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Yong" initials="L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30"/>
    <p:restoredTop sz="83173"/>
  </p:normalViewPr>
  <p:slideViewPr>
    <p:cSldViewPr snapToGrid="0" snapToObjects="1">
      <p:cViewPr>
        <p:scale>
          <a:sx n="160" d="100"/>
          <a:sy n="160" d="100"/>
        </p:scale>
        <p:origin x="144"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4" Type="http://schemas.openxmlformats.org/officeDocument/2006/relationships/commentAuthors" Target="commentAuthors.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361769911504425"/>
          <c:y val="0.0539152759948652"/>
          <c:w val="0.931964601769911"/>
          <c:h val="0.929396662387676"/>
        </c:manualLayout>
      </c:layout>
      <c:lineChart>
        <c:grouping val="standard"/>
        <c:varyColors val="0"/>
        <c:ser>
          <c:idx val="0"/>
          <c:order val="0"/>
          <c:tx>
            <c:strRef>
              <c:f>Sheet1!$B$1</c:f>
              <c:strCache>
                <c:ptCount val="1"/>
                <c:pt idx="0">
                  <c:v>系列 1</c:v>
                </c:pt>
              </c:strCache>
            </c:strRef>
          </c:tx>
          <c:spPr>
            <a:ln w="127000" cap="rnd" cmpd="sng" algn="ctr">
              <a:gradFill>
                <a:gsLst>
                  <a:gs pos="0">
                    <a:schemeClr val="accent1">
                      <a:lumMod val="45000"/>
                      <a:lumOff val="55000"/>
                    </a:schemeClr>
                  </a:gs>
                  <a:gs pos="100000">
                    <a:schemeClr val="bg2">
                      <a:lumMod val="90000"/>
                    </a:schemeClr>
                  </a:gs>
                </a:gsLst>
                <a:lin ang="5400000" scaled="1"/>
              </a:gradFill>
              <a:prstDash val="solid"/>
              <a:round/>
            </a:ln>
            <a:effectLst/>
          </c:spPr>
          <c:marker>
            <c:symbol val="none"/>
          </c:marker>
          <c:dLbls>
            <c:delete val="1"/>
          </c:dLbls>
          <c:cat>
            <c:strRef>
              <c:f>Sheet1!$A$2:$A$5</c:f>
              <c:strCache>
                <c:ptCount val="4"/>
                <c:pt idx="0">
                  <c:v>类别1</c:v>
                </c:pt>
                <c:pt idx="1">
                  <c:v>类别2</c:v>
                </c:pt>
                <c:pt idx="2">
                  <c:v>类别3</c:v>
                </c:pt>
                <c:pt idx="3">
                  <c:v>类别4</c:v>
                </c:pt>
              </c:strCache>
            </c:strRef>
          </c:cat>
          <c:val>
            <c:numRef>
              <c:f>Sheet1!$B$2:$B$5</c:f>
              <c:numCache>
                <c:formatCode>General</c:formatCode>
                <c:ptCount val="4"/>
                <c:pt idx="0">
                  <c:v>4.3</c:v>
                </c:pt>
                <c:pt idx="1">
                  <c:v>2.5</c:v>
                </c:pt>
                <c:pt idx="2">
                  <c:v>3.5</c:v>
                </c:pt>
                <c:pt idx="3">
                  <c:v>4.5</c:v>
                </c:pt>
              </c:numCache>
            </c:numRef>
          </c:val>
          <c:smooth val="1"/>
        </c:ser>
        <c:ser>
          <c:idx val="1"/>
          <c:order val="1"/>
          <c:tx>
            <c:strRef>
              <c:f>Sheet1!$C$1</c:f>
              <c:strCache>
                <c:ptCount val="1"/>
                <c:pt idx="0">
                  <c:v>系列 2</c:v>
                </c:pt>
              </c:strCache>
            </c:strRef>
          </c:tx>
          <c:spPr>
            <a:ln w="127000" cap="rnd" cmpd="sng" algn="ctr">
              <a:gradFill>
                <a:gsLst>
                  <a:gs pos="0">
                    <a:srgbClr val="3B95D2"/>
                  </a:gs>
                  <a:gs pos="100000">
                    <a:srgbClr val="8FBF82"/>
                  </a:gs>
                </a:gsLst>
                <a:lin ang="5400000" scaled="1"/>
              </a:gradFill>
              <a:prstDash val="solid"/>
              <a:round/>
            </a:ln>
            <a:effectLst/>
          </c:spPr>
          <c:marker>
            <c:symbol val="none"/>
          </c:marker>
          <c:dLbls>
            <c:delete val="1"/>
          </c:dLbls>
          <c:cat>
            <c:strRef>
              <c:f>Sheet1!$A$2:$A$5</c:f>
              <c:strCache>
                <c:ptCount val="4"/>
                <c:pt idx="0">
                  <c:v>类别1</c:v>
                </c:pt>
                <c:pt idx="1">
                  <c:v>类别2</c:v>
                </c:pt>
                <c:pt idx="2">
                  <c:v>类别3</c:v>
                </c:pt>
                <c:pt idx="3">
                  <c:v>类别4</c:v>
                </c:pt>
              </c:strCache>
            </c:strRef>
          </c:cat>
          <c:val>
            <c:numRef>
              <c:f>Sheet1!$C$2:$C$5</c:f>
              <c:numCache>
                <c:formatCode>General</c:formatCode>
                <c:ptCount val="4"/>
                <c:pt idx="0">
                  <c:v>2.4</c:v>
                </c:pt>
                <c:pt idx="1">
                  <c:v>4.4</c:v>
                </c:pt>
                <c:pt idx="2">
                  <c:v>1.8</c:v>
                </c:pt>
                <c:pt idx="3">
                  <c:v>2.8</c:v>
                </c:pt>
              </c:numCache>
            </c:numRef>
          </c:val>
          <c:smooth val="1"/>
        </c:ser>
        <c:ser>
          <c:idx val="2"/>
          <c:order val="2"/>
          <c:tx>
            <c:strRef>
              <c:f>Sheet1!$D$1</c:f>
              <c:strCache>
                <c:ptCount val="1"/>
                <c:pt idx="0">
                  <c:v>系列 3</c:v>
                </c:pt>
              </c:strCache>
            </c:strRef>
          </c:tx>
          <c:spPr>
            <a:ln w="28575" cap="rnd">
              <a:solidFill>
                <a:schemeClr val="accent3"/>
              </a:solidFill>
              <a:round/>
            </a:ln>
            <a:effectLst/>
          </c:spPr>
          <c:marker>
            <c:symbol val="none"/>
          </c:marker>
          <c:dLbls>
            <c:delete val="1"/>
          </c:dLbls>
          <c:cat>
            <c:strRef>
              <c:f>Sheet1!$A$2:$A$5</c:f>
              <c:strCache>
                <c:ptCount val="4"/>
                <c:pt idx="0">
                  <c:v>类别1</c:v>
                </c:pt>
                <c:pt idx="1">
                  <c:v>类别2</c:v>
                </c:pt>
                <c:pt idx="2">
                  <c:v>类别3</c:v>
                </c:pt>
                <c:pt idx="3">
                  <c:v>类别4</c:v>
                </c:pt>
              </c:strCache>
            </c:strRef>
          </c:cat>
          <c:val>
            <c:numRef>
              <c:f>Sheet1!$D$2:$D$5</c:f>
              <c:numCache>
                <c:formatCode>General</c:formatCode>
                <c:ptCount val="4"/>
                <c:pt idx="0">
                  <c:v>2</c:v>
                </c:pt>
                <c:pt idx="1">
                  <c:v>2</c:v>
                </c:pt>
                <c:pt idx="2">
                  <c:v>3</c:v>
                </c:pt>
                <c:pt idx="3">
                  <c:v>5</c:v>
                </c:pt>
              </c:numCache>
            </c:numRef>
          </c:val>
          <c:smooth val="0"/>
        </c:ser>
        <c:dLbls>
          <c:showLegendKey val="0"/>
          <c:showVal val="0"/>
          <c:showCatName val="0"/>
          <c:showSerName val="0"/>
          <c:showPercent val="0"/>
          <c:showBubbleSize val="0"/>
        </c:dLbls>
        <c:marker val="0"/>
        <c:smooth val="1"/>
        <c:axId val="70445191"/>
        <c:axId val="230860060"/>
      </c:lineChart>
      <c:catAx>
        <c:axId val="70445191"/>
        <c:scaling>
          <c:orientation val="minMax"/>
        </c:scaling>
        <c:delete val="1"/>
        <c:axPos val="b"/>
        <c:numFmt formatCode="General" sourceLinked="0"/>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30860060"/>
        <c:crosses val="autoZero"/>
        <c:auto val="1"/>
        <c:lblAlgn val="ctr"/>
        <c:lblOffset val="100"/>
        <c:noMultiLvlLbl val="0"/>
      </c:catAx>
      <c:valAx>
        <c:axId val="230860060"/>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out"/>
        <c:minorTickMark val="none"/>
        <c:tickLblPos val="nextTo"/>
        <c:spPr>
          <a:noFill/>
          <a:ln w="6350" cap="flat" cmpd="sng" algn="ctr">
            <a:noFill/>
            <a:prstDash val="solid"/>
            <a:round/>
          </a:ln>
          <a:effectLst/>
        </c:spPr>
        <c:txPr>
          <a:bodyPr rot="-60000000" spcFirstLastPara="0" vertOverflow="ellipsis" vert="horz" wrap="square" anchor="ctr" anchorCtr="0" forceAA="0"/>
          <a:lstStyle/>
          <a:p>
            <a:pPr>
              <a:defRPr lang="zh-CN" sz="900" b="0" i="0" u="none" strike="noStrike" kern="1200" baseline="0">
                <a:solidFill>
                  <a:schemeClr val="tx1">
                    <a:lumMod val="65000"/>
                    <a:lumOff val="35000"/>
                  </a:schemeClr>
                </a:solidFill>
                <a:latin typeface="+mn-lt"/>
                <a:ea typeface="+mn-ea"/>
                <a:cs typeface="+mn-cs"/>
              </a:defRPr>
            </a:pPr>
          </a:p>
        </c:txPr>
        <c:crossAx val="70445191"/>
        <c:crosses val="autoZero"/>
        <c:crossBetween val="between"/>
      </c:valAx>
      <c:spPr>
        <a:noFill/>
        <a:ln cmpd="sng">
          <a:noFill/>
          <a:prstDash val="solid"/>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Shape 25"/>
          <p:cNvSpPr>
            <a:spLocks noGrp="1" noRot="1" noChangeAspect="1"/>
          </p:cNvSpPr>
          <p:nvPr>
            <p:ph type="sldImg"/>
          </p:nvPr>
        </p:nvSpPr>
        <p:spPr>
          <a:xfrm>
            <a:off x="1143000" y="685800"/>
            <a:ext cx="4572000" cy="3429000"/>
          </a:xfrm>
          <a:prstGeom prst="rect">
            <a:avLst/>
          </a:prstGeom>
        </p:spPr>
        <p:txBody>
          <a:bodyPr/>
          <a:lstStyle/>
          <a:p/>
        </p:txBody>
      </p:sp>
      <p:sp>
        <p:nvSpPr>
          <p:cNvPr id="26" name="Shape 26"/>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600">
        <a:latin typeface="+mn-lt"/>
        <a:ea typeface="+mn-ea"/>
        <a:cs typeface="+mn-cs"/>
        <a:sym typeface="微软雅黑" panose="020B0503020204020204" charset="-122"/>
      </a:defRPr>
    </a:lvl1pPr>
    <a:lvl2pPr indent="228600" latinLnBrk="0">
      <a:defRPr sz="1600">
        <a:latin typeface="+mn-lt"/>
        <a:ea typeface="+mn-ea"/>
        <a:cs typeface="+mn-cs"/>
        <a:sym typeface="微软雅黑" panose="020B0503020204020204" charset="-122"/>
      </a:defRPr>
    </a:lvl2pPr>
    <a:lvl3pPr indent="457200" latinLnBrk="0">
      <a:defRPr sz="1600">
        <a:latin typeface="+mn-lt"/>
        <a:ea typeface="+mn-ea"/>
        <a:cs typeface="+mn-cs"/>
        <a:sym typeface="微软雅黑" panose="020B0503020204020204" charset="-122"/>
      </a:defRPr>
    </a:lvl3pPr>
    <a:lvl4pPr indent="685800" latinLnBrk="0">
      <a:defRPr sz="1600">
        <a:latin typeface="+mn-lt"/>
        <a:ea typeface="+mn-ea"/>
        <a:cs typeface="+mn-cs"/>
        <a:sym typeface="微软雅黑" panose="020B0503020204020204" charset="-122"/>
      </a:defRPr>
    </a:lvl4pPr>
    <a:lvl5pPr indent="914400" latinLnBrk="0">
      <a:defRPr sz="1600">
        <a:latin typeface="+mn-lt"/>
        <a:ea typeface="+mn-ea"/>
        <a:cs typeface="+mn-cs"/>
        <a:sym typeface="微软雅黑" panose="020B0503020204020204" charset="-122"/>
      </a:defRPr>
    </a:lvl5pPr>
    <a:lvl6pPr indent="1143000" latinLnBrk="0">
      <a:defRPr sz="1600">
        <a:latin typeface="+mn-lt"/>
        <a:ea typeface="+mn-ea"/>
        <a:cs typeface="+mn-cs"/>
        <a:sym typeface="微软雅黑" panose="020B0503020204020204" charset="-122"/>
      </a:defRPr>
    </a:lvl6pPr>
    <a:lvl7pPr indent="1371600" latinLnBrk="0">
      <a:defRPr sz="1600">
        <a:latin typeface="+mn-lt"/>
        <a:ea typeface="+mn-ea"/>
        <a:cs typeface="+mn-cs"/>
        <a:sym typeface="微软雅黑" panose="020B0503020204020204" charset="-122"/>
      </a:defRPr>
    </a:lvl7pPr>
    <a:lvl8pPr indent="1600200" latinLnBrk="0">
      <a:defRPr sz="1600">
        <a:latin typeface="+mn-lt"/>
        <a:ea typeface="+mn-ea"/>
        <a:cs typeface="+mn-cs"/>
        <a:sym typeface="微软雅黑" panose="020B0503020204020204" charset="-122"/>
      </a:defRPr>
    </a:lvl8pPr>
    <a:lvl9pPr indent="1828800" latinLnBrk="0">
      <a:defRPr sz="1600">
        <a:latin typeface="+mn-lt"/>
        <a:ea typeface="+mn-ea"/>
        <a:cs typeface="+mn-cs"/>
        <a:sym typeface="微软雅黑" panose="020B0503020204020204"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r>
              <a:rPr lang="zh-CN" altLang="zh-CN" sz="1600" dirty="0">
                <a:effectLst/>
                <a:latin typeface="+mn-lt"/>
                <a:ea typeface="+mn-ea"/>
                <a:cs typeface="+mn-cs"/>
                <a:sym typeface="微软雅黑" panose="020B0503020204020204" charset="-122"/>
              </a:rPr>
              <a:t>大家早上好，我是深圳拓扑的</a:t>
            </a:r>
            <a:r>
              <a:rPr lang="en-US" altLang="zh-CN" sz="1600" dirty="0">
                <a:effectLst/>
                <a:latin typeface="+mn-lt"/>
                <a:ea typeface="+mn-ea"/>
                <a:cs typeface="+mn-cs"/>
                <a:sym typeface="微软雅黑" panose="020B0503020204020204" charset="-122"/>
              </a:rPr>
              <a:t>Facebook</a:t>
            </a:r>
            <a:r>
              <a:rPr lang="zh-CN" altLang="zh-CN" sz="1600" dirty="0">
                <a:effectLst/>
                <a:latin typeface="+mn-lt"/>
                <a:ea typeface="+mn-ea"/>
                <a:cs typeface="+mn-cs"/>
                <a:sym typeface="微软雅黑" panose="020B0503020204020204" charset="-122"/>
              </a:rPr>
              <a:t>广告优化师</a:t>
            </a:r>
            <a:r>
              <a:rPr lang="en-US" altLang="zh-CN" sz="1600" dirty="0">
                <a:effectLst/>
                <a:latin typeface="+mn-lt"/>
                <a:ea typeface="+mn-ea"/>
                <a:cs typeface="+mn-cs"/>
                <a:sym typeface="微软雅黑" panose="020B0503020204020204" charset="-122"/>
              </a:rPr>
              <a:t>Lyric</a:t>
            </a:r>
            <a:r>
              <a:rPr lang="zh-CN" altLang="zh-CN" sz="1600" dirty="0">
                <a:effectLst/>
                <a:latin typeface="+mn-lt"/>
                <a:ea typeface="+mn-ea"/>
                <a:cs typeface="+mn-cs"/>
                <a:sym typeface="微软雅黑" panose="020B0503020204020204" charset="-122"/>
              </a:rPr>
              <a:t>，今天将由我来带领大家学习</a:t>
            </a:r>
            <a:r>
              <a:rPr lang="en-US" altLang="zh-CN" sz="1600" dirty="0">
                <a:effectLst/>
                <a:latin typeface="+mn-lt"/>
                <a:ea typeface="+mn-ea"/>
                <a:cs typeface="+mn-cs"/>
                <a:sym typeface="微软雅黑" panose="020B0503020204020204" charset="-122"/>
              </a:rPr>
              <a:t>Facebook</a:t>
            </a:r>
            <a:r>
              <a:rPr lang="zh-CN" altLang="zh-CN" sz="1600" dirty="0">
                <a:effectLst/>
                <a:latin typeface="+mn-lt"/>
                <a:ea typeface="+mn-ea"/>
                <a:cs typeface="+mn-cs"/>
                <a:sym typeface="微软雅黑" panose="020B0503020204020204" charset="-122"/>
              </a:rPr>
              <a:t>广告投放方面的知识。相信经过昨天的主页运营学习，各位同学已经对</a:t>
            </a:r>
            <a:r>
              <a:rPr lang="en-US" altLang="zh-CN" sz="1600" dirty="0">
                <a:effectLst/>
                <a:latin typeface="+mn-lt"/>
                <a:ea typeface="+mn-ea"/>
                <a:cs typeface="+mn-cs"/>
                <a:sym typeface="微软雅黑" panose="020B0503020204020204" charset="-122"/>
              </a:rPr>
              <a:t>Facebook</a:t>
            </a:r>
            <a:r>
              <a:rPr lang="zh-CN" altLang="zh-CN" sz="1600" dirty="0">
                <a:effectLst/>
                <a:latin typeface="+mn-lt"/>
                <a:ea typeface="+mn-ea"/>
                <a:cs typeface="+mn-cs"/>
                <a:sym typeface="微软雅黑" panose="020B0503020204020204" charset="-122"/>
              </a:rPr>
              <a:t>有了一个大概的了解。</a:t>
            </a:r>
            <a:endParaRPr lang="en-US"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我也想更多地了解一下各位同学，请问场上曾经自己投放过</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广告的同学有多少呢？投放过的可以举一下手</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A</a:t>
            </a:r>
            <a:r>
              <a:rPr lang="zh-CN" altLang="zh-CN" sz="1600" dirty="0">
                <a:effectLst/>
                <a:latin typeface="+mn-lt"/>
                <a:ea typeface="+mn-ea"/>
                <a:cs typeface="+mn-cs"/>
                <a:sym typeface="微软雅黑" panose="020B0503020204020204" charset="-122"/>
              </a:rPr>
              <a:t>：哇很棒，看来还是有不少同学投放过</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B</a:t>
            </a:r>
            <a:r>
              <a:rPr lang="zh-CN" altLang="zh-CN" sz="1600" dirty="0">
                <a:effectLst/>
                <a:latin typeface="+mn-lt"/>
                <a:ea typeface="+mn-ea"/>
                <a:cs typeface="+mn-cs"/>
                <a:sym typeface="微软雅黑" panose="020B0503020204020204" charset="-122"/>
              </a:rPr>
              <a:t>：看来还是有很多同学没投放过，那我们今天的课程设置了大量的实操，一定能让你们迅速掌握投放技巧</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zh-CN" sz="1600" dirty="0">
                <a:effectLst/>
                <a:latin typeface="+mn-lt"/>
                <a:ea typeface="+mn-ea"/>
                <a:cs typeface="+mn-cs"/>
                <a:sym typeface="微软雅黑" panose="020B0503020204020204" charset="-122"/>
              </a:rPr>
              <a:t>我们来看一下</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广告的四种常见形式，当然是不止这几种的，我们下午会展开来讲。</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这四种形式是应用最广泛的，单图很容易理解，就是一段文案</a:t>
            </a:r>
            <a:r>
              <a:rPr lang="zh-CN" altLang="en-US" sz="1600" dirty="0">
                <a:effectLst/>
                <a:latin typeface="+mn-lt"/>
                <a:ea typeface="+mn-ea"/>
                <a:cs typeface="+mn-cs"/>
                <a:sym typeface="微软雅黑" panose="020B0503020204020204" charset="-122"/>
              </a:rPr>
              <a:t>配上</a:t>
            </a:r>
            <a:r>
              <a:rPr lang="zh-CN" altLang="zh-CN" sz="1600" dirty="0">
                <a:effectLst/>
                <a:latin typeface="+mn-lt"/>
                <a:ea typeface="+mn-ea"/>
                <a:cs typeface="+mn-cs"/>
                <a:sym typeface="微软雅黑" panose="020B0503020204020204" charset="-122"/>
              </a:rPr>
              <a:t>一张图片</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大家可以猜一下这个广告是卖什么的，提问场下</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通过标题判断是耳机</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现在起的十年内，这一波人和他们所在的家庭都会经历毕业工作赚钱，结 婚购房生子这一系列人生重要操作，直接带来对服饰美妆电子产品，家电 家居母婴这几个行业的巨大需求和对应的消费升级。 • 新加坡和泰国则是更明显的棒槌型，新生儿出生率连续下降了四十年。越 南和马来在20年前经历了一次出生率下降但近十年又呈现出上升趋势。菲 律宾和印尼这两个人口最大的国家则是标准的金字塔型，几乎连续四十年 的新生儿都越来越多，拉动 6 国 30 岁以下总人口占比超过53%。 • 这意味着，现在起的十年内，这一波人和他们所在的家庭都会经历毕业工 作赚钱，结婚购房生子这一系列人生重要操作，直接带来对服饰美妆电子 产品，家电家居母婴这几个行业的巨大需求和对应的消费升级。</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现在起的十年内，这一波人和他们所在的家庭都会经历毕业工作赚钱，结 婚购房生子这一系列人生重要操作，直接带来对服饰美妆电子产品，家电 家居母婴这几个行业的巨大需求和对应的消费升级。 • 新加坡和泰国则是更明显的棒槌型，新生儿出生率连续下降了四十年。越 南和马来在20年前经历了一次出生率下降但近十年又呈现出上升趋势。菲 律宾和印尼这两个人口最大的国家则是标准的金字塔型，几乎连续四十年 的新生儿都越来越多，拉动 6 国 30 岁以下总人口占比超过53%。 • 这意味着，现在起的十年内，这一波人和他们所在的家庭都会经历毕业工 作赚钱，结婚购房生子这一系列人生重要操作，直接带来对服饰美妆电子 产品，家电家居母婴这几个行业的巨大需求和对应的消费升级。</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在互联网用户上，东南亚地区具有极为突出的数量优势。在全球范围内，到2018年1月，东南亚地区是全球第三大互联网用户数最多的地区，仅次于东亚地区和南亚地区。东南亚的互联网用户超过 3.5 亿，有研究估计，在未来的五年中，每天会有12万新的互联网用户，基本每个月就有接近380万的用户在东南亚市场产生，这使得东南亚将成为 2015 年至 2020 年间全球增长最快的互联网市场。</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东南亚互联网人口与电商增长齐头并进，目前已达到 2.6 亿。到 2020 年这一数字将攀升至 4.8 亿涨幅 185%。届时东南亚青年人口（低于 40岁）比重将达到 70%（中国仅 57%），青年人群将逐步接管东南亚市场。由下表即可看出，到 2020 年，东南亚的互联网的使用人数将会有大规模的提升，特别是印尼，越南和菲律宾等国家。</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另外，据 Statista 的报告显示，在印尼电商用户年龄分布方面，至 2017 年年底，18-24 岁用户占 34.41%，25-34 岁 41.58%，35-44 岁占 23.7%，45 岁以上占 0.31%。而在电商用户收入方面，每用户平均收入（ARPU）由 2016 年的 67.37 美元增至</a:t>
            </a:r>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2018 年的 89.15 美元，增幅 32.32%。低中高三层次收入人群分布均匀，各占 30%左右。庞大的年轻群体和客观的收入水平，意味着更为旺盛的购买力和对电商的更大的接受度。</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现在起的十年内，这一波人和他们所在的家庭都会经历毕业工作赚钱，结 婚购房生子这一系列人生重要操作，直接带来对服饰美妆电子产品，家电 家居母婴这几个行业的巨大需求和对应的消费升级。 • 新加坡和泰国则是更明显的棒槌型，新生儿出生率连续下降了四十年。越 南和马来在20年前经历了一次出生率下降但近十年又呈现出上升趋势。菲 律宾和印尼这两个人口最大的国家则是标准的金字塔型，几乎连续四十年 的新生儿都越来越多，拉动 6 国 30 岁以下总人口占比超过53%。 • 这意味着，现在起的十年内，这一波人和他们所在的家庭都会经历毕业工 作赚钱，结婚购房生子这一系列人生重要操作，直接带来对服饰美妆电子 产品，家电家居母婴这几个行业的巨大需求和对应的消费升级。</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现在起的十年内，这一波人和他们所在的家庭都会经历毕业工作赚钱，结 婚购房生子这一系列人生重要操作，直接带来对服饰美妆电子产品，家电 家居母婴这几个行业的巨大需求和对应的消费升级。 • 新加坡和泰国则是更明显的棒槌型，新生儿出生率连续下降了四十年。越 南和马来在20年前经历了一次出生率下降但近十年又呈现出上升趋势。菲 律宾和印尼这两个人口最大的国家则是标准的金字塔型，几乎连续四十年 的新生儿都越来越多，拉动 6 国 30 岁以下总人口占比超过53%。 • 这意味着，现在起的十年内，这一波人和他们所在的家庭都会经历毕业工 作赚钱，结婚购房生子这一系列人生重要操作，直接带来对服饰美妆电子 产品，家电家居母婴这几个行业的巨大需求和对应的消费升级。</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zh-CN" sz="1600" dirty="0">
                <a:effectLst/>
                <a:latin typeface="+mn-lt"/>
                <a:ea typeface="+mn-ea"/>
                <a:cs typeface="+mn-cs"/>
                <a:sym typeface="微软雅黑" panose="020B0503020204020204" charset="-122"/>
              </a:rPr>
              <a:t>首先我们来看一下广告投放篇的课程目标，从内容分布上来看，上午主要会偏重后台的操作方法与实操练习，下午会偏理论，主要讲一些我们拓扑在服务数百家客户中总结出来的广告优化经验与技巧。</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 </a:t>
            </a:r>
            <a:endParaRPr lang="zh-CN"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在课程开始前，我作为讲师，得先和大家说明一点：就是大家肯定都是抱着学习干货的目的来的，我们这门课的确是满满的干货，但</a:t>
            </a:r>
            <a:r>
              <a:rPr lang="zh-CN" altLang="en-US" sz="1600" dirty="0">
                <a:effectLst/>
                <a:latin typeface="+mn-lt"/>
                <a:ea typeface="+mn-ea"/>
                <a:cs typeface="+mn-cs"/>
                <a:sym typeface="微软雅黑" panose="020B0503020204020204" charset="-122"/>
              </a:rPr>
              <a:t>作为初级班，</a:t>
            </a:r>
            <a:r>
              <a:rPr lang="zh-CN" altLang="zh-CN" sz="1600" dirty="0">
                <a:effectLst/>
                <a:latin typeface="+mn-lt"/>
                <a:ea typeface="+mn-ea"/>
                <a:cs typeface="+mn-cs"/>
                <a:sym typeface="微软雅黑" panose="020B0503020204020204" charset="-122"/>
              </a:rPr>
              <a:t>上完这门课，你可能并不能成为一名非常优秀的优化师，但达到普通线水准以上还是没问题的</a:t>
            </a:r>
            <a:endParaRPr lang="zh-CN"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通讯社交类产品，中国在这件事上有几个很清晰的阶段：QQ 从 2000 年初一路和全国网民一起成长 --&gt; 03年经历 QQ空间人人58同 城的阶段 --&gt; 微信成为国民级 App 的时代 --&gt; 陌陌探探这一类不可 描述的社交补充 --&gt; 快手抖音短视频病毒式传播的现在。 • 而东南亚，他们国民级的 App，就只有 Facebook ，从 05 年开始慢 慢壮大，这之前网民基数小到可以忽略不计。第二个阶段就是 2011 年低价智能手机开始普及之后，Instagram 席卷年轻人，同时 一大波融资成功信心慢慢的通讯产品，Line, WhatsApp, Messenger, Telegram 也在这个 6 亿人口的市场展开争夺（至今前三者依然瓜 分着绝大部分的市场），而这一盘局还未尘埃落定，17年5月抖音 就杀进来了，短短一年时间爬上几个国家 Google Play 总榜的前十 名。</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东南亚这边呢，除了印尼的 Tokopedia 2010 年就由当地富二代创 办外，Zarola(韩国) ，Lazada（欧洲创始团队后被阿里收购）， Shopee（中国创始团队被腾讯入股），这几个平台则都是 2012- 2014 年外部资本带着成熟的商业模式进入东南亚，对于本地需求 方方面面的覆盖渗透，和消费者的信任依赖，都还需要更多时间 和努力去建立。</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因国家而异，越南的话 85% 以上都还是 货到付款。难点在于，这 些用户联银行账户都没有，更别说网上银行了。现在 Shopee 和 Lazada 都有推出自己的电子钱包服务，这个困境怎么破，我们拭 目以待</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通讯社交类产品，中国在这件事上有几个很清晰的阶段：QQ 从 2000 年初一路和全国网民一起成长 --&gt; 03年经历 QQ空间人人58同 城的阶段 --&gt; 微信成为国民级 App 的时代 --&gt; 陌陌探探这一类不可 描述的社交补充 --&gt; 快手抖音短视频病毒式传播的现在。 • 而东南亚，他们国民级的 App，就只有 Facebook ，从 05 年开始慢 慢壮大，这之前网民基数小到可以忽略不计。第二个阶段就是 2011 年低价智能手机开始普及之后，Instagram 席卷年轻人，同时 一大波融资成功信心慢慢的通讯产品，Line, WhatsApp, Messenger, Telegram 也在这个 6 亿人口的市场展开争夺（至今前三者依然瓜 分着绝大部分的市场），而这一盘局还未尘埃落定，17年5月抖音 就杀进来了，短短一年时间爬上几个国家 Google Play 总榜的前十 名。</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东南亚这边呢，除了印尼的 Tokopedia 2010 年就由当地富二代创 办外，Zarola(韩国) ，Lazada（欧洲创始团队后被阿里收购）， Shopee（中国创始团队被腾讯入股），这几个平台则都是 2012- 2014 年外部资本带着成熟的商业模式进入东南亚，对于本地需求 方方面面的覆盖渗透，和消费者的信任依赖，都还需要更多时间 和努力去建立。</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因国家而异，越南的话 85% 以上都还是 货到付款。难点在于，这 些用户联银行账户都没有，更别说网上银行了。现在 Shopee 和 Lazada 都有推出自己的电子钱包服务，这个困境怎么破，我们拭 目以待</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通讯社交类产品，中国在这件事上有几个很清晰的阶段：QQ 从 2000 年初一路和全国网民一起成长 --&gt; 03年经历 QQ空间人人58同 城的阶段 --&gt; 微信成为国民级 App 的时代 --&gt; 陌陌探探这一类不可 描述的社交补充 --&gt; 快手抖音短视频病毒式传播的现在。 • 而东南亚，他们国民级的 App，就只有 Facebook ，从 05 年开始慢 慢壮大，这之前网民基数小到可以忽略不计。第二个阶段就是 2011 年低价智能手机开始普及之后，Instagram 席卷年轻人，同时 一大波融资成功信心慢慢的通讯产品，Line, WhatsApp, Messenger, Telegram 也在这个 6 亿人口的市场展开争夺（至今前三者依然瓜 分着绝大部分的市场），而这一盘局还未尘埃落定，17年5月抖音 就杀进来了，短短一年时间爬上几个国家 Google Play 总榜的前十 名。</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东南亚这边呢，除了印尼的 Tokopedia 2010 年就由当地富二代创 办外，Zarola(韩国) ，Lazada（欧洲创始团队后被阿里收购）， Shopee（中国创始团队被腾讯入股），这几个平台则都是 2012- 2014 年外部资本带着成熟的商业模式进入东南亚，对于本地需求 方方面面的覆盖渗透，和消费者的信任依赖，都还需要更多时间 和努力去建立。</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因国家而异，越南的话 85% 以上都还是 货到付款。难点在于，这 些用户联银行账户都没有，更别说网上银行了。现在 Shopee 和 Lazada 都有推出自己的电子钱包服务，这个困境怎么破，我们拭 目以待</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通讯社交类产品，中国在这件事上有几个很清晰的阶段：QQ 从 2000 年初一路和全国网民一起成长 --&gt; 03年经历 QQ空间人人58同 城的阶段 --&gt; 微信成为国民级 App 的时代 --&gt; 陌陌探探这一类不可 描述的社交补充 --&gt; 快手抖音短视频病毒式传播的现在。 • 而东南亚，他们国民级的 App，就只有 Facebook ，从 05 年开始慢 慢壮大，这之前网民基数小到可以忽略不计。第二个阶段就是 2011 年低价智能手机开始普及之后，Instagram 席卷年轻人，同时 一大波融资成功信心慢慢的通讯产品，Line, WhatsApp, Messenger, Telegram 也在这个 6 亿人口的市场展开争夺（至今前三者依然瓜 分着绝大部分的市场），而这一盘局还未尘埃落定，17年5月抖音 就杀进来了，短短一年时间爬上几个国家 Google Play 总榜的前十 名。</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东南亚这边呢，除了印尼的 Tokopedia 2010 年就由当地富二代创 办外，Zarola(韩国) ，Lazada（欧洲创始团队后被阿里收购）， Shopee（中国创始团队被腾讯入股），这几个平台则都是 2012- 2014 年外部资本带着成熟的商业模式进入东南亚，对于本地需求 方方面面的覆盖渗透，和消费者的信任依赖，都还需要更多时间 和努力去建立。</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因国家而异，越南的话 85% 以上都还是 货到付款。难点在于，这 些用户联银行账户都没有，更别说网上银行了。现在 Shopee 和 Lazada 都有推出自己的电子钱包服务，这个困境怎么破，我们拭 目以待</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通讯社交类产品，中国在这件事上有几个很清晰的阶段：QQ 从 2000 年初一路和全国网民一起成长 --&gt; 03年经历 QQ空间人人58同 城的阶段 --&gt; 微信成为国民级 App 的时代 --&gt; 陌陌探探这一类不可 描述的社交补充 --&gt; 快手抖音短视频病毒式传播的现在。 • 而东南亚，他们国民级的 App，就只有 Facebook ，从 05 年开始慢 慢壮大，这之前网民基数小到可以忽略不计。第二个阶段就是 2011 年低价智能手机开始普及之后，Instagram 席卷年轻人，同时 一大波融资成功信心慢慢的通讯产品，Line, WhatsApp, Messenger, Telegram 也在这个 6 亿人口的市场展开争夺（至今前三者依然瓜 分着绝大部分的市场），而这一盘局还未尘埃落定，17年5月抖音 就杀进来了，短短一年时间爬上几个国家 Google Play 总榜的前十 名。</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东南亚这边呢，除了印尼的 Tokopedia 2010 年就由当地富二代创 办外，Zarola(韩国) ，Lazada（欧洲创始团队后被阿里收购）， Shopee（中国创始团队被腾讯入股），这几个平台则都是 2012- 2014 年外部资本带着成熟的商业模式进入东南亚，对于本地需求 方方面面的覆盖渗透，和消费者的信任依赖，都还需要更多时间 和努力去建立。</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因国家而异，越南的话 85% 以上都还是 货到付款。难点在于，这 些用户联银行账户都没有，更别说网上银行了。现在 Shopee 和 Lazada 都有推出自己的电子钱包服务，这个困境怎么破，我们拭 目以待</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通讯社交类产品，中国在这件事上有几个很清晰的阶段：QQ 从 2000 年初一路和全国网民一起成长 --&gt; 03年经历 QQ空间人人58同 城的阶段 --&gt; 微信成为国民级 App 的时代 --&gt; 陌陌探探这一类不可 描述的社交补充 --&gt; 快手抖音短视频病毒式传播的现在。 • 而东南亚，他们国民级的 App，就只有 Facebook ，从 05 年开始慢 慢壮大，这之前网民基数小到可以忽略不计。第二个阶段就是 2011 年低价智能手机开始普及之后，Instagram 席卷年轻人，同时 一大波融资成功信心慢慢的通讯产品，Line, WhatsApp, Messenger, Telegram 也在这个 6 亿人口的市场展开争夺（至今前三者依然瓜 分着绝大部分的市场），而这一盘局还未尘埃落定，17年5月抖音 就杀进来了，短短一年时间爬上几个国家 Google Play 总榜的前十 名。</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东南亚这边呢，除了印尼的 Tokopedia 2010 年就由当地富二代创 办外，Zarola(韩国) ，Lazada（欧洲创始团队后被阿里收购）， Shopee（中国创始团队被腾讯入股），这几个平台则都是 2012- 2014 年外部资本带着成熟的商业模式进入东南亚，对于本地需求 方方面面的覆盖渗透，和消费者的信任依赖，都还需要更多时间 和努力去建立。</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因国家而异，越南的话 85% 以上都还是 货到付款。难点在于，这 些用户联银行账户都没有，更别说网上银行了。现在 Shopee 和 Lazada 都有推出自己的电子钱包服务，这个困境怎么破，我们拭 目以待</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通讯社交类产品，中国在这件事上有几个很清晰的阶段：QQ 从 2000 年初一路和全国网民一起成长 --&gt; 03年经历 QQ空间人人58同 城的阶段 --&gt; 微信成为国民级 App 的时代 --&gt; 陌陌探探这一类不可 描述的社交补充 --&gt; 快手抖音短视频病毒式传播的现在。 • 而东南亚，他们国民级的 App，就只有 Facebook ，从 05 年开始慢 慢壮大，这之前网民基数小到可以忽略不计。第二个阶段就是 2011 年低价智能手机开始普及之后，Instagram 席卷年轻人，同时 一大波融资成功信心慢慢的通讯产品，Line, WhatsApp, Messenger, Telegram 也在这个 6 亿人口的市场展开争夺（至今前三者依然瓜 分着绝大部分的市场），而这一盘局还未尘埃落定，17年5月抖音 就杀进来了，短短一年时间爬上几个国家 Google Play 总榜的前十 名。</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东南亚这边呢，除了印尼的 Tokopedia 2010 年就由当地富二代创 办外，Zarola(韩国) ，Lazada（欧洲创始团队后被阿里收购）， Shopee（中国创始团队被腾讯入股），这几个平台则都是 2012- 2014 年外部资本带着成熟的商业模式进入东南亚，对于本地需求 方方面面的覆盖渗透，和消费者的信任依赖，都还需要更多时间 和努力去建立。</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因国家而异，越南的话 85% 以上都还是 货到付款。难点在于，这 些用户联银行账户都没有，更别说网上银行了。现在 Shopee 和 Lazada 都有推出自己的电子钱包服务，这个困境怎么破，我们拭 目以待</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600" dirty="0">
                <a:effectLst/>
                <a:latin typeface="+mn-lt"/>
                <a:ea typeface="+mn-ea"/>
                <a:cs typeface="+mn-cs"/>
                <a:sym typeface="微软雅黑" panose="020B0503020204020204" charset="-122"/>
              </a:rPr>
              <a:t>1</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我们今天的课程分为</a:t>
            </a:r>
            <a:r>
              <a:rPr lang="en-US" altLang="zh-CN" sz="1600" dirty="0">
                <a:effectLst/>
                <a:latin typeface="+mn-lt"/>
                <a:ea typeface="+mn-ea"/>
                <a:cs typeface="+mn-cs"/>
                <a:sym typeface="微软雅黑" panose="020B0503020204020204" charset="-122"/>
              </a:rPr>
              <a:t>8</a:t>
            </a:r>
            <a:r>
              <a:rPr lang="zh-CN" altLang="zh-CN" sz="1600" dirty="0">
                <a:effectLst/>
                <a:latin typeface="+mn-lt"/>
                <a:ea typeface="+mn-ea"/>
                <a:cs typeface="+mn-cs"/>
                <a:sym typeface="微软雅黑" panose="020B0503020204020204" charset="-122"/>
              </a:rPr>
              <a:t>个章节，按照从基础实操到理论升华的顺序设置</a:t>
            </a:r>
            <a:r>
              <a:rPr lang="zh-CN" altLang="en-US" sz="1600" dirty="0">
                <a:effectLst/>
                <a:latin typeface="+mn-lt"/>
                <a:ea typeface="+mn-ea"/>
                <a:cs typeface="+mn-cs"/>
                <a:sym typeface="微软雅黑" panose="020B0503020204020204" charset="-122"/>
              </a:rPr>
              <a:t>，上午我们会主要讲</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广告的底层逻辑和投放实操，下午讲广告优化和素材创意制作</a:t>
            </a:r>
            <a:endParaRPr lang="en-US"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2</a:t>
            </a:r>
            <a:r>
              <a:rPr lang="zh-CN" altLang="en-US" sz="1600" dirty="0">
                <a:effectLst/>
                <a:latin typeface="+mn-lt"/>
                <a:ea typeface="+mn-ea"/>
                <a:cs typeface="+mn-cs"/>
                <a:sym typeface="微软雅黑" panose="020B0503020204020204" charset="-122"/>
              </a:rPr>
              <a:t>、因为了解到很多同学都有学习测评广告的需求，所以我们额外增加了一个亚马逊专题，大概会用二十分钟讲一下</a:t>
            </a:r>
            <a:endParaRPr lang="en-US" altLang="zh-CN" sz="1600" dirty="0">
              <a:effectLst/>
              <a:latin typeface="+mn-lt"/>
              <a:ea typeface="+mn-ea"/>
              <a:cs typeface="+mn-cs"/>
              <a:sym typeface="微软雅黑" panose="020B0503020204020204" charset="-122"/>
            </a:endParaRPr>
          </a:p>
          <a:p>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通讯社交类产品，中国在这件事上有几个很清晰的阶段：QQ 从 2000 年初一路和全国网民一起成长 --&gt; 03年经历 QQ空间人人58同 城的阶段 --&gt; 微信成为国民级 App 的时代 --&gt; 陌陌探探这一类不可 描述的社交补充 --&gt; 快手抖音短视频病毒式传播的现在。 • 而东南亚，他们国民级的 App，就只有 Facebook ，从 05 年开始慢 慢壮大，这之前网民基数小到可以忽略不计。第二个阶段就是 2011 年低价智能手机开始普及之后，Instagram 席卷年轻人，同时 一大波融资成功信心慢慢的通讯产品，Line, WhatsApp, Messenger, Telegram 也在这个 6 亿人口的市场展开争夺（至今前三者依然瓜 分着绝大部分的市场），而这一盘局还未尘埃落定，17年5月抖音 就杀进来了，短短一年时间爬上几个国家 Google Play 总榜的前十 名。</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东南亚这边呢，除了印尼的 Tokopedia 2010 年就由当地富二代创 办外，Zarola(韩国) ，Lazada（欧洲创始团队后被阿里收购）， Shopee（中国创始团队被腾讯入股），这几个平台则都是 2012- 2014 年外部资本带着成熟的商业模式进入东南亚，对于本地需求 方方面面的覆盖渗透，和消费者的信任依赖，都还需要更多时间 和努力去建立。</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因国家而异，越南的话 85% 以上都还是 货到付款。难点在于，这 些用户联银行账户都没有，更别说网上银行了。现在 Shopee 和 Lazada 都有推出自己的电子钱包服务，这个困境怎么破，我们拭 目以待</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通讯社交类产品，中国在这件事上有几个很清晰的阶段：QQ 从 2000 年初一路和全国网民一起成长 --&gt; 03年经历 QQ空间人人58同 城的阶段 --&gt; 微信成为国民级 App 的时代 --&gt; 陌陌探探这一类不可 描述的社交补充 --&gt; 快手抖音短视频病毒式传播的现在。 • 而东南亚，他们国民级的 App，就只有 Facebook ，从 05 年开始慢 慢壮大，这之前网民基数小到可以忽略不计。第二个阶段就是 2011 年低价智能手机开始普及之后，Instagram 席卷年轻人，同时 一大波融资成功信心慢慢的通讯产品，Line, WhatsApp, Messenger, Telegram 也在这个 6 亿人口的市场展开争夺（至今前三者依然瓜 分着绝大部分的市场），而这一盘局还未尘埃落定，17年5月抖音 就杀进来了，短短一年时间爬上几个国家 Google Play 总榜的前十 名。</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东南亚这边呢，除了印尼的 Tokopedia 2010 年就由当地富二代创 办外，Zarola(韩国) ，Lazada（欧洲创始团队后被阿里收购）， Shopee（中国创始团队被腾讯入股），这几个平台则都是 2012- 2014 年外部资本带着成熟的商业模式进入东南亚，对于本地需求 方方面面的覆盖渗透，和消费者的信任依赖，都还需要更多时间 和努力去建立。</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因国家而异，越南的话 85% 以上都还是 货到付款。难点在于，这 些用户联银行账户都没有，更别说网上银行了。现在 Shopee 和 Lazada 都有推出自己的电子钱包服务，这个困境怎么破，我们拭 目以待</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通讯社交类产品，中国在这件事上有几个很清晰的阶段：QQ 从 2000 年初一路和全国网民一起成长 --&gt; 03年经历 QQ空间人人58同 城的阶段 --&gt; 微信成为国民级 App 的时代 --&gt; 陌陌探探这一类不可 描述的社交补充 --&gt; 快手抖音短视频病毒式传播的现在。 • 而东南亚，他们国民级的 App，就只有 Facebook ，从 05 年开始慢 慢壮大，这之前网民基数小到可以忽略不计。第二个阶段就是 2011 年低价智能手机开始普及之后，Instagram 席卷年轻人，同时 一大波融资成功信心慢慢的通讯产品，Line, WhatsApp, Messenger, Telegram 也在这个 6 亿人口的市场展开争夺（至今前三者依然瓜 分着绝大部分的市场），而这一盘局还未尘埃落定，17年5月抖音 就杀进来了，短短一年时间爬上几个国家 Google Play 总榜的前十 名。</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东南亚这边呢，除了印尼的 Tokopedia 2010 年就由当地富二代创 办外，Zarola(韩国) ，Lazada（欧洲创始团队后被阿里收购）， Shopee（中国创始团队被腾讯入股），这几个平台则都是 2012- 2014 年外部资本带着成熟的商业模式进入东南亚，对于本地需求 方方面面的覆盖渗透，和消费者的信任依赖，都还需要更多时间 和努力去建立。</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因国家而异，越南的话 85% 以上都还是 货到付款。难点在于，这 些用户联银行账户都没有，更别说网上银行了。现在 Shopee 和 Lazada 都有推出自己的电子钱包服务，这个困境怎么破，我们拭 目以待</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altLang="zh-CN" sz="1600" dirty="0">
                <a:effectLst/>
                <a:latin typeface="+mn-lt"/>
                <a:ea typeface="+mn-ea"/>
                <a:cs typeface="+mn-cs"/>
                <a:sym typeface="微软雅黑" panose="020B0503020204020204" charset="-122"/>
              </a:rPr>
              <a:t>通讯社交类产品，中国在这件事上有几个很清晰的阶段：QQ 从 2000 年初一路和全国网民一起成长 --&gt; 03年经历 QQ空间人人58同 城的阶段 --&gt; 微信成为国民级 App 的时代 --&gt; 陌陌探探这一类不可 描述的社交补充 --&gt; 快手抖音短视频病毒式传播的现在。 • 而东南亚，他们国民级的 App，就只有 Facebook ，从 05 年开始慢 慢壮大，这之前网民基数小到可以忽略不计。第二个阶段就是 2011 年低价智能手机开始普及之后，Instagram 席卷年轻人，同时 一大波融资成功信心慢慢的通讯产品，Line, WhatsApp, Messenger, Telegram 也在这个 6 亿人口的市场展开争夺（至今前三者依然瓜 分着绝大部分的市场），而这一盘局还未尘埃落定，17年5月抖音 就杀进来了，短短一年时间爬上几个国家 Google Play 总榜的前十 名。</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东南亚这边呢，除了印尼的 Tokopedia 2010 年就由当地富二代创 办外，Zarola(韩国) ，Lazada（欧洲创始团队后被阿里收购）， Shopee（中国创始团队被腾讯入股），这几个平台则都是 2012- 2014 年外部资本带着成熟的商业模式进入东南亚，对于本地需求 方方面面的覆盖渗透，和消费者的信任依赖，都还需要更多时间 和努力去建立。</a:t>
            </a:r>
            <a:endParaRPr altLang="zh-CN" sz="1600" dirty="0">
              <a:effectLst/>
              <a:latin typeface="+mn-lt"/>
              <a:ea typeface="+mn-ea"/>
              <a:cs typeface="+mn-cs"/>
              <a:sym typeface="微软雅黑" panose="020B0503020204020204" charset="-122"/>
            </a:endParaRPr>
          </a:p>
          <a:p>
            <a:endParaRPr altLang="zh-CN" sz="1600" dirty="0">
              <a:effectLst/>
              <a:latin typeface="+mn-lt"/>
              <a:ea typeface="+mn-ea"/>
              <a:cs typeface="+mn-cs"/>
              <a:sym typeface="微软雅黑" panose="020B0503020204020204" charset="-122"/>
            </a:endParaRPr>
          </a:p>
          <a:p>
            <a:r>
              <a:rPr altLang="zh-CN" sz="1600" dirty="0">
                <a:effectLst/>
                <a:latin typeface="+mn-lt"/>
                <a:ea typeface="+mn-ea"/>
                <a:cs typeface="+mn-cs"/>
                <a:sym typeface="微软雅黑" panose="020B0503020204020204" charset="-122"/>
              </a:rPr>
              <a:t>因国家而异，越南的话 85% 以上都还是 货到付款。难点在于，这 些用户联银行账户都没有，更别说网上银行了。现在 Shopee 和 Lazada 都有推出自己的电子钱包服务，这个困境怎么破，我们拭 目以待</a:t>
            </a:r>
            <a:endParaRPr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的全称是</a:t>
            </a:r>
            <a:r>
              <a:rPr lang="en-US" altLang="zh-CN" sz="1600" dirty="0">
                <a:effectLst/>
                <a:latin typeface="+mn-lt"/>
                <a:ea typeface="+mn-ea"/>
                <a:cs typeface="+mn-cs"/>
                <a:sym typeface="微软雅黑" panose="020B0503020204020204" charset="-122"/>
              </a:rPr>
              <a:t>Facebook Business Manger</a:t>
            </a:r>
            <a:r>
              <a:rPr lang="zh-CN" altLang="zh-CN" sz="1600" dirty="0">
                <a:effectLst/>
                <a:latin typeface="+mn-lt"/>
                <a:ea typeface="+mn-ea"/>
                <a:cs typeface="+mn-cs"/>
                <a:sym typeface="微软雅黑" panose="020B0503020204020204" charset="-122"/>
              </a:rPr>
              <a:t>，中文名是商务管理平台，如果要投放</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广告，那就要经常使用它。</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的本质是效率管理工具，能帮助我们一次性管理多个主页和广告账户。有的公司可能有专门的团队来运营</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和投放广告，那</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也能帮我们对员工权限进行精细化授权，进行风险把控。</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 </a:t>
            </a:r>
            <a:endParaRPr lang="zh-CN"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右边这张图是</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与管理员、主页、员工和广告账户之间的关系，我们可以看到，</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是将所有都囊括在里面的，是一个非常重要的控制台。</a:t>
            </a:r>
            <a:r>
              <a:rPr lang="zh-CN" altLang="zh-CN" dirty="0">
                <a:effectLst/>
              </a:rPr>
              <a:t> </a:t>
            </a:r>
            <a:endParaRPr lang="en-US" altLang="zh-CN" dirty="0">
              <a:effectLst/>
            </a:endParaRPr>
          </a:p>
          <a:p>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zh-CN" sz="1600" dirty="0">
                <a:effectLst/>
                <a:latin typeface="+mn-lt"/>
                <a:ea typeface="+mn-ea"/>
                <a:cs typeface="+mn-cs"/>
                <a:sym typeface="微软雅黑" panose="020B0503020204020204" charset="-122"/>
              </a:rPr>
              <a:t>（打开</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，展示）</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的全称是</a:t>
            </a:r>
            <a:r>
              <a:rPr lang="en-US" altLang="zh-CN" sz="1600" dirty="0">
                <a:effectLst/>
                <a:latin typeface="+mn-lt"/>
                <a:ea typeface="+mn-ea"/>
                <a:cs typeface="+mn-cs"/>
                <a:sym typeface="微软雅黑" panose="020B0503020204020204" charset="-122"/>
              </a:rPr>
              <a:t>Facebook Business Manger</a:t>
            </a:r>
            <a:r>
              <a:rPr lang="zh-CN" altLang="zh-CN" sz="1600" dirty="0">
                <a:effectLst/>
                <a:latin typeface="+mn-lt"/>
                <a:ea typeface="+mn-ea"/>
                <a:cs typeface="+mn-cs"/>
                <a:sym typeface="微软雅黑" panose="020B0503020204020204" charset="-122"/>
              </a:rPr>
              <a:t>，中文名是商务管理平台，如果要投放</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广告，那就要经常使用它。</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的本质是效率管理工具，能帮助我们一次性管理多个主页和广告账户。有的公司可能有专门的团队来运营</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和投放广告，那</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也能帮我们对员工权限进行精细化授权，进行风险把控。</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 </a:t>
            </a:r>
            <a:endParaRPr lang="zh-CN"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右边这张图是</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与管理员、主页、员工和广告账户之间的关系，我们可以看到，</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是将所有都囊括在里面的，是一个非常重要的控制台。</a:t>
            </a:r>
            <a:r>
              <a:rPr lang="zh-CN" altLang="zh-CN" dirty="0">
                <a:effectLst/>
              </a:rPr>
              <a:t> </a:t>
            </a:r>
            <a:endParaRPr lang="en-US" altLang="zh-CN" dirty="0">
              <a:effectLst/>
            </a:endParaRPr>
          </a:p>
          <a:p>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zh-CN" sz="1600" dirty="0">
                <a:effectLst/>
                <a:latin typeface="+mn-lt"/>
                <a:ea typeface="+mn-ea"/>
                <a:cs typeface="+mn-cs"/>
                <a:sym typeface="微软雅黑" panose="020B0503020204020204" charset="-122"/>
              </a:rPr>
              <a:t>（打开</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，展示）</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的全称是</a:t>
            </a:r>
            <a:r>
              <a:rPr lang="en-US" altLang="zh-CN" sz="1600" dirty="0">
                <a:effectLst/>
                <a:latin typeface="+mn-lt"/>
                <a:ea typeface="+mn-ea"/>
                <a:cs typeface="+mn-cs"/>
                <a:sym typeface="微软雅黑" panose="020B0503020204020204" charset="-122"/>
              </a:rPr>
              <a:t>Facebook Business Manger</a:t>
            </a:r>
            <a:r>
              <a:rPr lang="zh-CN" altLang="zh-CN" sz="1600" dirty="0">
                <a:effectLst/>
                <a:latin typeface="+mn-lt"/>
                <a:ea typeface="+mn-ea"/>
                <a:cs typeface="+mn-cs"/>
                <a:sym typeface="微软雅黑" panose="020B0503020204020204" charset="-122"/>
              </a:rPr>
              <a:t>，中文名是商务管理平台，如果要投放</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广告，那就要经常使用它。</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的本质是效率管理工具，能帮助我们一次性管理多个主页和广告账户。有的公司可能有专门的团队来运营</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和投放广告，那</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也能帮我们对员工权限进行精细化授权，进行风险把控。</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 </a:t>
            </a:r>
            <a:endParaRPr lang="zh-CN"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右边这张图是</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与管理员、主页、员工和广告账户之间的关系，我们可以看到，</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是将所有都囊括在里面的，是一个非常重要的控制台。</a:t>
            </a:r>
            <a:r>
              <a:rPr lang="zh-CN" altLang="zh-CN" dirty="0">
                <a:effectLst/>
              </a:rPr>
              <a:t> </a:t>
            </a:r>
            <a:endParaRPr lang="en-US" altLang="zh-CN" dirty="0">
              <a:effectLst/>
            </a:endParaRPr>
          </a:p>
          <a:p>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zh-CN" sz="1600" dirty="0">
                <a:effectLst/>
                <a:latin typeface="+mn-lt"/>
                <a:ea typeface="+mn-ea"/>
                <a:cs typeface="+mn-cs"/>
                <a:sym typeface="微软雅黑" panose="020B0503020204020204" charset="-122"/>
              </a:rPr>
              <a:t>（打开</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，展示）</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的全称是</a:t>
            </a:r>
            <a:r>
              <a:rPr lang="en-US" altLang="zh-CN" sz="1600" dirty="0">
                <a:effectLst/>
                <a:latin typeface="+mn-lt"/>
                <a:ea typeface="+mn-ea"/>
                <a:cs typeface="+mn-cs"/>
                <a:sym typeface="微软雅黑" panose="020B0503020204020204" charset="-122"/>
              </a:rPr>
              <a:t>Facebook Business Manger</a:t>
            </a:r>
            <a:r>
              <a:rPr lang="zh-CN" altLang="zh-CN" sz="1600" dirty="0">
                <a:effectLst/>
                <a:latin typeface="+mn-lt"/>
                <a:ea typeface="+mn-ea"/>
                <a:cs typeface="+mn-cs"/>
                <a:sym typeface="微软雅黑" panose="020B0503020204020204" charset="-122"/>
              </a:rPr>
              <a:t>，中文名是商务管理平台，如果要投放</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广告，那就要经常使用它。</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的本质是效率管理工具，能帮助我们一次性管理多个主页和广告账户。有的公司可能有专门的团队来运营</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和投放广告，那</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也能帮我们对员工权限进行精细化授权，进行风险把控。</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 </a:t>
            </a:r>
            <a:endParaRPr lang="zh-CN"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右边这张图是</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与管理员、主页、员工和广告账户之间的关系，我们可以看到，</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是将所有都囊括在里面的，是一个非常重要的控制台。</a:t>
            </a:r>
            <a:r>
              <a:rPr lang="zh-CN" altLang="zh-CN" dirty="0">
                <a:effectLst/>
              </a:rPr>
              <a:t> </a:t>
            </a:r>
            <a:endParaRPr lang="en-US" altLang="zh-CN" dirty="0">
              <a:effectLst/>
            </a:endParaRPr>
          </a:p>
          <a:p>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zh-CN" sz="1600" dirty="0">
                <a:effectLst/>
                <a:latin typeface="+mn-lt"/>
                <a:ea typeface="+mn-ea"/>
                <a:cs typeface="+mn-cs"/>
                <a:sym typeface="微软雅黑" panose="020B0503020204020204" charset="-122"/>
              </a:rPr>
              <a:t>（打开</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，展示）</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的全称是</a:t>
            </a:r>
            <a:r>
              <a:rPr lang="en-US" altLang="zh-CN" sz="1600" dirty="0">
                <a:effectLst/>
                <a:latin typeface="+mn-lt"/>
                <a:ea typeface="+mn-ea"/>
                <a:cs typeface="+mn-cs"/>
                <a:sym typeface="微软雅黑" panose="020B0503020204020204" charset="-122"/>
              </a:rPr>
              <a:t>Facebook Business Manger</a:t>
            </a:r>
            <a:r>
              <a:rPr lang="zh-CN" altLang="zh-CN" sz="1600" dirty="0">
                <a:effectLst/>
                <a:latin typeface="+mn-lt"/>
                <a:ea typeface="+mn-ea"/>
                <a:cs typeface="+mn-cs"/>
                <a:sym typeface="微软雅黑" panose="020B0503020204020204" charset="-122"/>
              </a:rPr>
              <a:t>，中文名是商务管理平台，如果要投放</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广告，那就要经常使用它。</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的本质是效率管理工具，能帮助我们一次性管理多个主页和广告账户。有的公司可能有专门的团队来运营</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和投放广告，那</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也能帮我们对员工权限进行精细化授权，进行风险把控。</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 </a:t>
            </a:r>
            <a:endParaRPr lang="zh-CN"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右边这张图是</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与管理员、主页、员工和广告账户之间的关系，我们可以看到，</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是将所有都囊括在里面的，是一个非常重要的控制台。</a:t>
            </a:r>
            <a:r>
              <a:rPr lang="zh-CN" altLang="zh-CN" dirty="0">
                <a:effectLst/>
              </a:rPr>
              <a:t> </a:t>
            </a:r>
            <a:endParaRPr lang="en-US" altLang="zh-CN" dirty="0">
              <a:effectLst/>
            </a:endParaRPr>
          </a:p>
          <a:p>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zh-CN" sz="1600" dirty="0">
                <a:effectLst/>
                <a:latin typeface="+mn-lt"/>
                <a:ea typeface="+mn-ea"/>
                <a:cs typeface="+mn-cs"/>
                <a:sym typeface="微软雅黑" panose="020B0503020204020204" charset="-122"/>
              </a:rPr>
              <a:t>（打开</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，展示）</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的全称是</a:t>
            </a:r>
            <a:r>
              <a:rPr lang="en-US" altLang="zh-CN" sz="1600" dirty="0">
                <a:effectLst/>
                <a:latin typeface="+mn-lt"/>
                <a:ea typeface="+mn-ea"/>
                <a:cs typeface="+mn-cs"/>
                <a:sym typeface="微软雅黑" panose="020B0503020204020204" charset="-122"/>
              </a:rPr>
              <a:t>Facebook Business Manger</a:t>
            </a:r>
            <a:r>
              <a:rPr lang="zh-CN" altLang="zh-CN" sz="1600" dirty="0">
                <a:effectLst/>
                <a:latin typeface="+mn-lt"/>
                <a:ea typeface="+mn-ea"/>
                <a:cs typeface="+mn-cs"/>
                <a:sym typeface="微软雅黑" panose="020B0503020204020204" charset="-122"/>
              </a:rPr>
              <a:t>，中文名是商务管理平台，如果要投放</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广告，那就要经常使用它。</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的本质是效率管理工具，能帮助我们一次性管理多个主页和广告账户。有的公司可能有专门的团队来运营</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和投放广告，那</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也能帮我们对员工权限进行精细化授权，进行风险把控。</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 </a:t>
            </a:r>
            <a:endParaRPr lang="zh-CN"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右边这张图是</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与管理员、主页、员工和广告账户之间的关系，我们可以看到，</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是将所有都囊括在里面的，是一个非常重要的控制台。</a:t>
            </a:r>
            <a:r>
              <a:rPr lang="zh-CN" altLang="zh-CN" dirty="0">
                <a:effectLst/>
              </a:rPr>
              <a:t> </a:t>
            </a:r>
            <a:endParaRPr lang="en-US" altLang="zh-CN" dirty="0">
              <a:effectLst/>
            </a:endParaRPr>
          </a:p>
          <a:p>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zh-CN" sz="1600" dirty="0">
                <a:effectLst/>
                <a:latin typeface="+mn-lt"/>
                <a:ea typeface="+mn-ea"/>
                <a:cs typeface="+mn-cs"/>
                <a:sym typeface="微软雅黑" panose="020B0503020204020204" charset="-122"/>
              </a:rPr>
              <a:t>（打开</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，展示）</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的全称是</a:t>
            </a:r>
            <a:r>
              <a:rPr lang="en-US" altLang="zh-CN" sz="1600" dirty="0">
                <a:effectLst/>
                <a:latin typeface="+mn-lt"/>
                <a:ea typeface="+mn-ea"/>
                <a:cs typeface="+mn-cs"/>
                <a:sym typeface="微软雅黑" panose="020B0503020204020204" charset="-122"/>
              </a:rPr>
              <a:t>Facebook Business Manger</a:t>
            </a:r>
            <a:r>
              <a:rPr lang="zh-CN" altLang="zh-CN" sz="1600" dirty="0">
                <a:effectLst/>
                <a:latin typeface="+mn-lt"/>
                <a:ea typeface="+mn-ea"/>
                <a:cs typeface="+mn-cs"/>
                <a:sym typeface="微软雅黑" panose="020B0503020204020204" charset="-122"/>
              </a:rPr>
              <a:t>，中文名是商务管理平台，如果要投放</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广告，那就要经常使用它。</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的本质是效率管理工具，能帮助我们一次性管理多个主页和广告账户。有的公司可能有专门的团队来运营</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和投放广告，那</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也能帮我们对员工权限进行精细化授权，进行风险把控。</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 </a:t>
            </a:r>
            <a:endParaRPr lang="zh-CN"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右边这张图是</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与管理员、主页、员工和广告账户之间的关系，我们可以看到，</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是将所有都囊括在里面的，是一个非常重要的控制台。</a:t>
            </a:r>
            <a:r>
              <a:rPr lang="zh-CN" altLang="zh-CN" dirty="0">
                <a:effectLst/>
              </a:rPr>
              <a:t> </a:t>
            </a:r>
            <a:endParaRPr lang="en-US" altLang="zh-CN" dirty="0">
              <a:effectLst/>
            </a:endParaRPr>
          </a:p>
          <a:p>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zh-CN" sz="1600" dirty="0">
                <a:effectLst/>
                <a:latin typeface="+mn-lt"/>
                <a:ea typeface="+mn-ea"/>
                <a:cs typeface="+mn-cs"/>
                <a:sym typeface="微软雅黑" panose="020B0503020204020204" charset="-122"/>
              </a:rPr>
              <a:t>（打开</a:t>
            </a:r>
            <a:r>
              <a:rPr lang="en-US" altLang="zh-CN" sz="1600" dirty="0">
                <a:effectLst/>
                <a:latin typeface="+mn-lt"/>
                <a:ea typeface="+mn-ea"/>
                <a:cs typeface="+mn-cs"/>
                <a:sym typeface="微软雅黑" panose="020B0503020204020204" charset="-122"/>
              </a:rPr>
              <a:t>BM</a:t>
            </a:r>
            <a:r>
              <a:rPr lang="zh-CN" altLang="zh-CN" sz="1600" dirty="0">
                <a:effectLst/>
                <a:latin typeface="+mn-lt"/>
                <a:ea typeface="+mn-ea"/>
                <a:cs typeface="+mn-cs"/>
                <a:sym typeface="微软雅黑" panose="020B0503020204020204" charset="-122"/>
              </a:rPr>
              <a:t>，展示）</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zh-CN" sz="1600" dirty="0">
                <a:effectLst/>
                <a:latin typeface="+mn-lt"/>
                <a:ea typeface="+mn-ea"/>
                <a:cs typeface="+mn-cs"/>
                <a:sym typeface="微软雅黑" panose="020B0503020204020204" charset="-122"/>
              </a:rPr>
              <a:t>在进行广告投放实操之前，我们一定要先理解的一件事就是：</a:t>
            </a:r>
            <a:r>
              <a:rPr lang="zh-CN" altLang="en-US" sz="1600" dirty="0">
                <a:effectLst/>
                <a:latin typeface="+mn-lt"/>
                <a:ea typeface="+mn-ea"/>
                <a:cs typeface="+mn-cs"/>
                <a:sym typeface="微软雅黑" panose="020B0503020204020204" charset="-122"/>
              </a:rPr>
              <a:t>到底</a:t>
            </a:r>
            <a:r>
              <a:rPr lang="zh-CN" altLang="zh-CN" sz="1600" dirty="0">
                <a:effectLst/>
                <a:latin typeface="+mn-lt"/>
                <a:ea typeface="+mn-ea"/>
                <a:cs typeface="+mn-cs"/>
                <a:sym typeface="微软雅黑" panose="020B0503020204020204" charset="-122"/>
              </a:rPr>
              <a:t>什么</a:t>
            </a:r>
            <a:r>
              <a:rPr lang="zh-CN" altLang="en-US" sz="1600" dirty="0">
                <a:effectLst/>
                <a:latin typeface="+mn-lt"/>
                <a:ea typeface="+mn-ea"/>
                <a:cs typeface="+mn-cs"/>
                <a:sym typeface="微软雅黑" panose="020B0503020204020204" charset="-122"/>
              </a:rPr>
              <a:t>是</a:t>
            </a:r>
            <a:r>
              <a:rPr lang="en-US" altLang="zh-CN" sz="1600" dirty="0">
                <a:effectLst/>
                <a:latin typeface="+mn-lt"/>
                <a:ea typeface="+mn-ea"/>
                <a:cs typeface="+mn-cs"/>
                <a:sym typeface="微软雅黑" panose="020B0503020204020204" charset="-122"/>
              </a:rPr>
              <a:t>Facebook</a:t>
            </a:r>
            <a:r>
              <a:rPr lang="zh-CN" altLang="zh-CN" sz="1600" dirty="0">
                <a:effectLst/>
                <a:latin typeface="+mn-lt"/>
                <a:ea typeface="+mn-ea"/>
                <a:cs typeface="+mn-cs"/>
                <a:sym typeface="微软雅黑" panose="020B0503020204020204" charset="-122"/>
              </a:rPr>
              <a:t>广告？</a:t>
            </a:r>
            <a:endParaRPr lang="en-US" altLang="zh-CN" sz="1600" dirty="0">
              <a:effectLst/>
              <a:latin typeface="+mn-lt"/>
              <a:ea typeface="+mn-ea"/>
              <a:cs typeface="+mn-cs"/>
              <a:sym typeface="微软雅黑" panose="020B0503020204020204" charset="-122"/>
            </a:endParaRPr>
          </a:p>
          <a:p>
            <a:endParaRPr lang="zh-CN"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经常刷</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的同学应该是有见过</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广告的，没见过的同学可以联想一下微信朋友圈广告或微博广告，他们的本质都是信息流广告，所以还是有很多共通之处的</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zh-CN" sz="1600" dirty="0">
                <a:effectLst/>
                <a:latin typeface="+mn-lt"/>
                <a:ea typeface="+mn-ea"/>
                <a:cs typeface="+mn-cs"/>
                <a:sym typeface="微软雅黑" panose="020B0503020204020204" charset="-122"/>
              </a:rPr>
              <a:t>我们来看一下</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广告的四种常见形式，当然是不止这几种的，我们下午会展开来讲。</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这四种形式是应用最广泛的，单图很容易理解，就是一段文案</a:t>
            </a:r>
            <a:r>
              <a:rPr lang="zh-CN" altLang="en-US" sz="1600" dirty="0">
                <a:effectLst/>
                <a:latin typeface="+mn-lt"/>
                <a:ea typeface="+mn-ea"/>
                <a:cs typeface="+mn-cs"/>
                <a:sym typeface="微软雅黑" panose="020B0503020204020204" charset="-122"/>
              </a:rPr>
              <a:t>配上</a:t>
            </a:r>
            <a:r>
              <a:rPr lang="zh-CN" altLang="zh-CN" sz="1600" dirty="0">
                <a:effectLst/>
                <a:latin typeface="+mn-lt"/>
                <a:ea typeface="+mn-ea"/>
                <a:cs typeface="+mn-cs"/>
                <a:sym typeface="微软雅黑" panose="020B0503020204020204" charset="-122"/>
              </a:rPr>
              <a:t>一张图片</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大家可以猜一下这个广告是卖什么的，提问场下</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通过标题判断是耳机</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我们也可以把图片替换成视频</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这是小米</a:t>
            </a:r>
            <a:r>
              <a:rPr lang="en-US" altLang="zh-CN" sz="1600" dirty="0">
                <a:effectLst/>
                <a:latin typeface="+mn-lt"/>
                <a:ea typeface="+mn-ea"/>
                <a:cs typeface="+mn-cs"/>
                <a:sym typeface="微软雅黑" panose="020B0503020204020204" charset="-122"/>
              </a:rPr>
              <a:t>10</a:t>
            </a:r>
            <a:r>
              <a:rPr lang="zh-CN" altLang="en-US" sz="1600" dirty="0">
                <a:effectLst/>
                <a:latin typeface="+mn-lt"/>
                <a:ea typeface="+mn-ea"/>
                <a:cs typeface="+mn-cs"/>
                <a:sym typeface="微软雅黑" panose="020B0503020204020204" charset="-122"/>
              </a:rPr>
              <a:t>发布在印度的开箱视频广告</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对于用户来说，开箱视频是很有吸引力的，我们也发现在</a:t>
            </a:r>
            <a:r>
              <a:rPr lang="en-US" altLang="zh-CN" sz="1600" dirty="0">
                <a:effectLst/>
                <a:latin typeface="+mn-lt"/>
                <a:ea typeface="+mn-ea"/>
                <a:cs typeface="+mn-cs"/>
                <a:sym typeface="微软雅黑" panose="020B0503020204020204" charset="-122"/>
              </a:rPr>
              <a:t>B2B</a:t>
            </a:r>
            <a:r>
              <a:rPr lang="zh-CN" altLang="en-US" sz="1600" dirty="0">
                <a:effectLst/>
                <a:latin typeface="+mn-lt"/>
                <a:ea typeface="+mn-ea"/>
                <a:cs typeface="+mn-cs"/>
                <a:sym typeface="微软雅黑" panose="020B0503020204020204" charset="-122"/>
              </a:rPr>
              <a:t>里面同样是</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爽点：拆开、撕开，代入感</a:t>
            </a:r>
            <a:endParaRPr lang="zh-CN"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zh-CN" sz="1600" dirty="0">
                <a:effectLst/>
                <a:latin typeface="+mn-lt"/>
                <a:ea typeface="+mn-ea"/>
                <a:cs typeface="+mn-cs"/>
                <a:sym typeface="微软雅黑" panose="020B0503020204020204" charset="-122"/>
              </a:rPr>
              <a:t>轮播是</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上面比较独特的一种广告形式，用户可以左右滑动，每张图片都可以附上单独的标题和跳转链接，能最大程度地展示商品并提升互动性</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当然也可以展示不同产品</a:t>
            </a:r>
            <a:endParaRPr lang="zh-CN"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与单图广告的逻辑一样，轮播图也可以被替换成视频</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这个功能非常地好，但</a:t>
            </a:r>
            <a:r>
              <a:rPr lang="en-US" altLang="zh-CN" sz="1600" dirty="0">
                <a:effectLst/>
                <a:latin typeface="+mn-lt"/>
                <a:ea typeface="+mn-ea"/>
                <a:cs typeface="+mn-cs"/>
                <a:sym typeface="微软雅黑" panose="020B0503020204020204" charset="-122"/>
              </a:rPr>
              <a:t>80%</a:t>
            </a:r>
            <a:r>
              <a:rPr lang="zh-CN" altLang="en-US" sz="1600" dirty="0">
                <a:effectLst/>
                <a:latin typeface="+mn-lt"/>
                <a:ea typeface="+mn-ea"/>
                <a:cs typeface="+mn-cs"/>
                <a:sym typeface="微软雅黑" panose="020B0503020204020204" charset="-122"/>
              </a:rPr>
              <a:t>优化师不知道还有这种操作</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这是个房地产广告，大家可以感受一下，视频是不是比图片会更有感染力</a:t>
            </a:r>
            <a:endParaRPr lang="zh-CN"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zh-CN" sz="1600" dirty="0">
                <a:effectLst/>
                <a:latin typeface="+mn-lt"/>
                <a:ea typeface="+mn-ea"/>
                <a:cs typeface="+mn-cs"/>
                <a:sym typeface="微软雅黑" panose="020B0503020204020204" charset="-122"/>
              </a:rPr>
              <a:t>这是</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广告在手机端和</a:t>
            </a:r>
            <a:r>
              <a:rPr lang="en-US" altLang="zh-CN" sz="1600" dirty="0">
                <a:effectLst/>
                <a:latin typeface="+mn-lt"/>
                <a:ea typeface="+mn-ea"/>
                <a:cs typeface="+mn-cs"/>
                <a:sym typeface="微软雅黑" panose="020B0503020204020204" charset="-122"/>
              </a:rPr>
              <a:t>PC</a:t>
            </a:r>
            <a:r>
              <a:rPr lang="zh-CN" altLang="zh-CN" sz="1600" dirty="0">
                <a:effectLst/>
                <a:latin typeface="+mn-lt"/>
                <a:ea typeface="+mn-ea"/>
                <a:cs typeface="+mn-cs"/>
                <a:sym typeface="微软雅黑" panose="020B0503020204020204" charset="-122"/>
              </a:rPr>
              <a:t>端上的展示版位，现在我们通过数据可以看到，接近</a:t>
            </a:r>
            <a:r>
              <a:rPr lang="en-US" altLang="zh-CN" sz="1600" dirty="0">
                <a:effectLst/>
                <a:latin typeface="+mn-lt"/>
                <a:ea typeface="+mn-ea"/>
                <a:cs typeface="+mn-cs"/>
                <a:sym typeface="微软雅黑" panose="020B0503020204020204" charset="-122"/>
              </a:rPr>
              <a:t>80%</a:t>
            </a:r>
            <a:r>
              <a:rPr lang="zh-CN" altLang="zh-CN" sz="1600" dirty="0">
                <a:effectLst/>
                <a:latin typeface="+mn-lt"/>
                <a:ea typeface="+mn-ea"/>
                <a:cs typeface="+mn-cs"/>
                <a:sym typeface="微软雅黑" panose="020B0503020204020204" charset="-122"/>
              </a:rPr>
              <a:t>的点击都是发生在移动设备上的，所以我们在编辑广告文案和图片时，也要更加考虑到移动端上的展示效果，比如文案和图片上的文字不能太多</a:t>
            </a:r>
            <a:r>
              <a:rPr lang="zh-CN" altLang="en-US" sz="1600" dirty="0">
                <a:effectLst/>
                <a:latin typeface="+mn-lt"/>
                <a:ea typeface="+mn-ea"/>
                <a:cs typeface="+mn-cs"/>
                <a:sym typeface="微软雅黑" panose="020B0503020204020204" charset="-122"/>
              </a:rPr>
              <a:t>，图片的色彩要足够吸引眼球。右边的是</a:t>
            </a:r>
            <a:r>
              <a:rPr lang="en-US" altLang="zh-CN" sz="1600" dirty="0">
                <a:effectLst/>
                <a:latin typeface="+mn-lt"/>
                <a:ea typeface="+mn-ea"/>
                <a:cs typeface="+mn-cs"/>
                <a:sym typeface="微软雅黑" panose="020B0503020204020204" charset="-122"/>
              </a:rPr>
              <a:t>PC</a:t>
            </a:r>
            <a:r>
              <a:rPr lang="zh-CN" altLang="en-US" sz="1600" dirty="0">
                <a:effectLst/>
                <a:latin typeface="+mn-lt"/>
                <a:ea typeface="+mn-ea"/>
                <a:cs typeface="+mn-cs"/>
                <a:sym typeface="微软雅黑" panose="020B0503020204020204" charset="-122"/>
              </a:rPr>
              <a:t>端上的固定版位，对于某些产品来说，这个版位也有很好的转化，比如我们之前做过的小饰品</a:t>
            </a:r>
            <a:endParaRPr lang="zh-CN"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为什么都说</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能精准投放</a:t>
            </a:r>
            <a:r>
              <a:rPr lang="zh-CN" altLang="en-US" sz="1600" dirty="0">
                <a:effectLst/>
                <a:latin typeface="+mn-lt"/>
                <a:ea typeface="+mn-ea"/>
                <a:cs typeface="+mn-cs"/>
                <a:sym typeface="微软雅黑" panose="020B0503020204020204" charset="-122"/>
              </a:rPr>
              <a:t>？我们先来看</a:t>
            </a:r>
            <a:r>
              <a:rPr lang="en-US" altLang="zh-CN" sz="1600" dirty="0">
                <a:effectLst/>
                <a:latin typeface="+mn-lt"/>
                <a:ea typeface="+mn-ea"/>
                <a:cs typeface="+mn-cs"/>
                <a:sym typeface="微软雅黑" panose="020B0503020204020204" charset="-122"/>
              </a:rPr>
              <a:t>3</a:t>
            </a:r>
            <a:r>
              <a:rPr lang="zh-CN" altLang="en-US" sz="1600" dirty="0">
                <a:effectLst/>
                <a:latin typeface="+mn-lt"/>
                <a:ea typeface="+mn-ea"/>
                <a:cs typeface="+mn-cs"/>
                <a:sym typeface="微软雅黑" panose="020B0503020204020204" charset="-122"/>
              </a:rPr>
              <a:t>个数据</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1</a:t>
            </a:r>
            <a:r>
              <a:rPr lang="zh-CN" altLang="zh-CN" sz="1600" dirty="0">
                <a:effectLst/>
                <a:latin typeface="+mn-lt"/>
                <a:ea typeface="+mn-ea"/>
                <a:cs typeface="+mn-cs"/>
                <a:sym typeface="微软雅黑" panose="020B0503020204020204" charset="-122"/>
              </a:rPr>
              <a:t>、</a:t>
            </a:r>
            <a:r>
              <a:rPr lang="en-US" altLang="zh-CN" sz="1600" dirty="0">
                <a:effectLst/>
                <a:latin typeface="+mn-lt"/>
                <a:ea typeface="+mn-ea"/>
                <a:cs typeface="+mn-cs"/>
                <a:sym typeface="微软雅黑" panose="020B0503020204020204" charset="-122"/>
              </a:rPr>
              <a:t>23.6</a:t>
            </a:r>
            <a:r>
              <a:rPr lang="zh-CN" altLang="en-US" sz="1600" dirty="0">
                <a:effectLst/>
                <a:latin typeface="+mn-lt"/>
                <a:ea typeface="+mn-ea"/>
                <a:cs typeface="+mn-cs"/>
                <a:sym typeface="微软雅黑" panose="020B0503020204020204" charset="-122"/>
              </a:rPr>
              <a:t>亿是什么呢？大家可以猜一下。叫同学回答。</a:t>
            </a:r>
            <a:endParaRPr lang="en-US"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2</a:t>
            </a:r>
            <a:r>
              <a:rPr lang="zh-CN" altLang="en-US" sz="1600" dirty="0">
                <a:effectLst/>
                <a:latin typeface="+mn-lt"/>
                <a:ea typeface="+mn-ea"/>
                <a:cs typeface="+mn-cs"/>
                <a:sym typeface="微软雅黑" panose="020B0503020204020204" charset="-122"/>
              </a:rPr>
              <a:t>、这</a:t>
            </a:r>
            <a:r>
              <a:rPr lang="zh-CN" altLang="zh-CN" sz="1600" dirty="0">
                <a:effectLst/>
                <a:latin typeface="+mn-lt"/>
                <a:ea typeface="+mn-ea"/>
                <a:cs typeface="+mn-cs"/>
                <a:sym typeface="微软雅黑" panose="020B0503020204020204" charset="-122"/>
              </a:rPr>
              <a:t>是用户数量，疫情期间，</a:t>
            </a:r>
            <a:r>
              <a:rPr lang="zh-CN" altLang="en-US" sz="1600" dirty="0">
                <a:effectLst/>
                <a:latin typeface="+mn-lt"/>
                <a:ea typeface="+mn-ea"/>
                <a:cs typeface="+mn-cs"/>
                <a:sym typeface="微软雅黑" panose="020B0503020204020204" charset="-122"/>
              </a:rPr>
              <a:t>整个地球的人类都被关在屋里，所以对于网络的需求更加迫切了。在这期间，</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用户总数创下新纪录，</a:t>
            </a:r>
            <a:r>
              <a:rPr lang="en-US" altLang="zh-CN" sz="1600" dirty="0">
                <a:effectLst/>
                <a:latin typeface="+mn-lt"/>
                <a:ea typeface="+mn-ea"/>
                <a:cs typeface="+mn-cs"/>
                <a:sym typeface="微软雅黑" panose="020B0503020204020204" charset="-122"/>
              </a:rPr>
              <a:t>23.6</a:t>
            </a:r>
            <a:r>
              <a:rPr lang="zh-CN" altLang="zh-CN" sz="1600" dirty="0">
                <a:effectLst/>
                <a:latin typeface="+mn-lt"/>
                <a:ea typeface="+mn-ea"/>
                <a:cs typeface="+mn-cs"/>
                <a:sym typeface="微软雅黑" panose="020B0503020204020204" charset="-122"/>
              </a:rPr>
              <a:t>亿，</a:t>
            </a:r>
            <a:r>
              <a:rPr lang="zh-CN" altLang="en-US" sz="1600" dirty="0">
                <a:effectLst/>
                <a:latin typeface="+mn-lt"/>
                <a:ea typeface="+mn-ea"/>
                <a:cs typeface="+mn-cs"/>
                <a:sym typeface="微软雅黑" panose="020B0503020204020204" charset="-122"/>
              </a:rPr>
              <a:t>这是个什么概念，相当于</a:t>
            </a:r>
            <a:r>
              <a:rPr lang="en-US" altLang="zh-CN" sz="1600" dirty="0">
                <a:effectLst/>
                <a:latin typeface="+mn-lt"/>
                <a:ea typeface="+mn-ea"/>
                <a:cs typeface="+mn-cs"/>
                <a:sym typeface="微软雅黑" panose="020B0503020204020204" charset="-122"/>
              </a:rPr>
              <a:t>2</a:t>
            </a:r>
            <a:r>
              <a:rPr lang="zh-CN" altLang="en-US" sz="1600" dirty="0">
                <a:effectLst/>
                <a:latin typeface="+mn-lt"/>
                <a:ea typeface="+mn-ea"/>
                <a:cs typeface="+mn-cs"/>
                <a:sym typeface="微软雅黑" panose="020B0503020204020204" charset="-122"/>
              </a:rPr>
              <a:t>个中国人口。</a:t>
            </a:r>
            <a:endParaRPr lang="en-US"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3</a:t>
            </a:r>
            <a:r>
              <a:rPr lang="zh-CN" altLang="en-US" sz="1600" dirty="0">
                <a:effectLst/>
                <a:latin typeface="+mn-lt"/>
                <a:ea typeface="+mn-ea"/>
                <a:cs typeface="+mn-cs"/>
                <a:sym typeface="微软雅黑" panose="020B0503020204020204" charset="-122"/>
              </a:rPr>
              <a:t>、第二个数据，</a:t>
            </a:r>
            <a:r>
              <a:rPr lang="en-US" altLang="zh-CN" sz="1600" dirty="0">
                <a:effectLst/>
                <a:latin typeface="+mn-lt"/>
                <a:ea typeface="+mn-ea"/>
                <a:cs typeface="+mn-cs"/>
                <a:sym typeface="微软雅黑" panose="020B0503020204020204" charset="-122"/>
              </a:rPr>
              <a:t>600</a:t>
            </a:r>
            <a:r>
              <a:rPr lang="zh-CN" altLang="en-US" sz="1600" dirty="0">
                <a:effectLst/>
                <a:latin typeface="+mn-lt"/>
                <a:ea typeface="+mn-ea"/>
                <a:cs typeface="+mn-cs"/>
                <a:sym typeface="微软雅黑" panose="020B0503020204020204" charset="-122"/>
              </a:rPr>
              <a:t>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有</a:t>
            </a:r>
            <a:r>
              <a:rPr lang="en-US" altLang="zh-CN" sz="1600" dirty="0">
                <a:effectLst/>
                <a:latin typeface="+mn-lt"/>
                <a:ea typeface="+mn-ea"/>
                <a:cs typeface="+mn-cs"/>
                <a:sym typeface="微软雅黑" panose="020B0503020204020204" charset="-122"/>
              </a:rPr>
              <a:t>600</a:t>
            </a:r>
            <a:r>
              <a:rPr lang="zh-CN" altLang="en-US" sz="1600" dirty="0">
                <a:effectLst/>
                <a:latin typeface="+mn-lt"/>
                <a:ea typeface="+mn-ea"/>
                <a:cs typeface="+mn-cs"/>
                <a:sym typeface="微软雅黑" panose="020B0503020204020204" charset="-122"/>
              </a:rPr>
              <a:t>万的广告主，而亚马逊上的活跃商家也才只有</a:t>
            </a:r>
            <a:r>
              <a:rPr lang="en-US" altLang="zh-CN" sz="1600" dirty="0">
                <a:effectLst/>
                <a:latin typeface="+mn-lt"/>
                <a:ea typeface="+mn-ea"/>
                <a:cs typeface="+mn-cs"/>
                <a:sym typeface="微软雅黑" panose="020B0503020204020204" charset="-122"/>
              </a:rPr>
              <a:t>250</a:t>
            </a:r>
            <a:r>
              <a:rPr lang="zh-CN" altLang="en-US" sz="1600" dirty="0">
                <a:effectLst/>
                <a:latin typeface="+mn-lt"/>
                <a:ea typeface="+mn-ea"/>
                <a:cs typeface="+mn-cs"/>
                <a:sym typeface="微软雅黑" panose="020B0503020204020204" charset="-122"/>
              </a:rPr>
              <a:t>万个</a:t>
            </a:r>
            <a:endParaRPr lang="en-US"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4</a:t>
            </a:r>
            <a:r>
              <a:rPr lang="zh-CN" altLang="en-US" sz="1600" dirty="0">
                <a:effectLst/>
                <a:latin typeface="+mn-lt"/>
                <a:ea typeface="+mn-ea"/>
                <a:cs typeface="+mn-cs"/>
                <a:sym typeface="微软雅黑" panose="020B0503020204020204" charset="-122"/>
              </a:rPr>
              <a:t>、第三个数据。</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去年获得</a:t>
            </a:r>
            <a:r>
              <a:rPr lang="en-US" altLang="zh-CN" sz="1600" dirty="0">
                <a:effectLst/>
                <a:latin typeface="+mn-lt"/>
                <a:ea typeface="+mn-ea"/>
                <a:cs typeface="+mn-cs"/>
                <a:sym typeface="微软雅黑" panose="020B0503020204020204" charset="-122"/>
              </a:rPr>
              <a:t>700</a:t>
            </a:r>
            <a:r>
              <a:rPr lang="zh-CN" altLang="zh-CN" sz="1600" dirty="0">
                <a:effectLst/>
                <a:latin typeface="+mn-lt"/>
                <a:ea typeface="+mn-ea"/>
                <a:cs typeface="+mn-cs"/>
                <a:sym typeface="微软雅黑" panose="020B0503020204020204" charset="-122"/>
              </a:rPr>
              <a:t>亿美元营收，其中</a:t>
            </a:r>
            <a:r>
              <a:rPr lang="en-US" altLang="zh-CN" sz="1600" dirty="0">
                <a:effectLst/>
                <a:latin typeface="+mn-lt"/>
                <a:ea typeface="+mn-ea"/>
                <a:cs typeface="+mn-cs"/>
                <a:sym typeface="微软雅黑" panose="020B0503020204020204" charset="-122"/>
              </a:rPr>
              <a:t>90%</a:t>
            </a:r>
            <a:r>
              <a:rPr lang="zh-CN" altLang="en-US" sz="1600" dirty="0">
                <a:effectLst/>
                <a:latin typeface="+mn-lt"/>
                <a:ea typeface="+mn-ea"/>
                <a:cs typeface="+mn-cs"/>
                <a:sym typeface="微软雅黑" panose="020B0503020204020204" charset="-122"/>
              </a:rPr>
              <a:t>是</a:t>
            </a:r>
            <a:r>
              <a:rPr lang="zh-CN" altLang="zh-CN" sz="1600" dirty="0">
                <a:effectLst/>
                <a:latin typeface="+mn-lt"/>
                <a:ea typeface="+mn-ea"/>
                <a:cs typeface="+mn-cs"/>
                <a:sym typeface="微软雅黑" panose="020B0503020204020204" charset="-122"/>
              </a:rPr>
              <a:t>广告收入，</a:t>
            </a:r>
            <a:r>
              <a:rPr lang="zh-CN" altLang="en-US" sz="1600" dirty="0">
                <a:effectLst/>
                <a:latin typeface="+mn-lt"/>
                <a:ea typeface="+mn-ea"/>
                <a:cs typeface="+mn-cs"/>
                <a:sym typeface="微软雅黑" panose="020B0503020204020204" charset="-122"/>
              </a:rPr>
              <a:t>这是非常惊人的。</a:t>
            </a:r>
            <a:r>
              <a:rPr lang="zh-CN" altLang="zh-CN" sz="1600" dirty="0">
                <a:effectLst/>
                <a:latin typeface="+mn-lt"/>
                <a:ea typeface="+mn-ea"/>
                <a:cs typeface="+mn-cs"/>
                <a:sym typeface="微软雅黑" panose="020B0503020204020204" charset="-122"/>
              </a:rPr>
              <a:t>来自中国的广告收入达到</a:t>
            </a:r>
            <a:r>
              <a:rPr lang="en-US" altLang="zh-CN" sz="1600" dirty="0">
                <a:effectLst/>
                <a:latin typeface="+mn-lt"/>
                <a:ea typeface="+mn-ea"/>
                <a:cs typeface="+mn-cs"/>
                <a:sym typeface="微软雅黑" panose="020B0503020204020204" charset="-122"/>
              </a:rPr>
              <a:t>10%</a:t>
            </a:r>
            <a:r>
              <a:rPr lang="zh-CN" altLang="zh-CN" sz="1600" dirty="0">
                <a:effectLst/>
                <a:latin typeface="+mn-lt"/>
                <a:ea typeface="+mn-ea"/>
                <a:cs typeface="+mn-cs"/>
                <a:sym typeface="微软雅黑" panose="020B0503020204020204" charset="-122"/>
              </a:rPr>
              <a:t>，证明有越来越多的中国企业通过社媒渠道出海。</a:t>
            </a:r>
            <a:endParaRPr lang="en-US"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5</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庞大的用户规模使广告主能对各种标签的用户进行定位，有非常多的操作空间</a:t>
            </a:r>
            <a:r>
              <a:rPr lang="zh-CN" altLang="en-US" sz="1600" dirty="0">
                <a:effectLst/>
                <a:latin typeface="+mn-lt"/>
                <a:ea typeface="+mn-ea"/>
                <a:cs typeface="+mn-cs"/>
                <a:sym typeface="微软雅黑" panose="020B0503020204020204" charset="-122"/>
              </a:rPr>
              <a:t>，除此之外</a:t>
            </a:r>
            <a:r>
              <a:rPr lang="zh-CN" altLang="zh-CN" sz="1600" dirty="0">
                <a:effectLst/>
                <a:latin typeface="+mn-lt"/>
                <a:ea typeface="+mn-ea"/>
                <a:cs typeface="+mn-cs"/>
                <a:sym typeface="微软雅黑" panose="020B0503020204020204" charset="-122"/>
              </a:rPr>
              <a:t>，还有什么原因驱使企业纷纷选择</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投放广告呢？答案就是精准</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6</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、而精准投放的核心就在于</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的受众标签</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1</a:t>
            </a:r>
            <a:r>
              <a:rPr lang="zh-CN" altLang="zh-CN" sz="1600" dirty="0">
                <a:effectLst/>
                <a:latin typeface="+mn-lt"/>
                <a:ea typeface="+mn-ea"/>
                <a:cs typeface="+mn-cs"/>
                <a:sym typeface="微软雅黑" panose="020B0503020204020204" charset="-122"/>
              </a:rPr>
              <a:t>、随着</a:t>
            </a:r>
            <a:r>
              <a:rPr lang="en-US" altLang="zh-CN" sz="1600" dirty="0">
                <a:effectLst/>
                <a:latin typeface="+mn-lt"/>
                <a:ea typeface="+mn-ea"/>
                <a:cs typeface="+mn-cs"/>
                <a:sym typeface="微软雅黑" panose="020B0503020204020204" charset="-122"/>
              </a:rPr>
              <a:t>4G</a:t>
            </a:r>
            <a:r>
              <a:rPr lang="zh-CN" altLang="zh-CN" sz="1600" dirty="0">
                <a:effectLst/>
                <a:latin typeface="+mn-lt"/>
                <a:ea typeface="+mn-ea"/>
                <a:cs typeface="+mn-cs"/>
                <a:sym typeface="微软雅黑" panose="020B0503020204020204" charset="-122"/>
              </a:rPr>
              <a:t>技术的普及，人类已经进入了大数据时代，我们大部分的信息都被网络采集并分析，大家应该都遇到过这种情况，你在百度搜了件衣服，然后过段时间淘宝会连续给你推送服装优惠。这种事情在</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上也很常见，</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会</a:t>
            </a:r>
            <a:r>
              <a:rPr lang="zh-CN" altLang="en-US" sz="1600" dirty="0">
                <a:effectLst/>
                <a:latin typeface="+mn-lt"/>
                <a:ea typeface="+mn-ea"/>
                <a:cs typeface="+mn-cs"/>
                <a:sym typeface="微软雅黑" panose="020B0503020204020204" charset="-122"/>
              </a:rPr>
              <a:t>不断</a:t>
            </a:r>
            <a:r>
              <a:rPr lang="zh-CN" altLang="zh-CN" sz="1600" dirty="0">
                <a:effectLst/>
                <a:latin typeface="+mn-lt"/>
                <a:ea typeface="+mn-ea"/>
                <a:cs typeface="+mn-cs"/>
                <a:sym typeface="微软雅黑" panose="020B0503020204020204" charset="-122"/>
              </a:rPr>
              <a:t>收集用户的个人信息和行为数据，用于广告主进行投放，而在用户体验方面，他们将会接收到更与自己兴趣相关的广告，消费动机自然更强</a:t>
            </a:r>
            <a:r>
              <a:rPr lang="zh-CN" altLang="en-US" sz="1600" dirty="0">
                <a:effectLst/>
                <a:latin typeface="+mn-lt"/>
                <a:ea typeface="+mn-ea"/>
                <a:cs typeface="+mn-cs"/>
                <a:sym typeface="微软雅黑" panose="020B0503020204020204" charset="-122"/>
              </a:rPr>
              <a:t>。</a:t>
            </a:r>
            <a:endParaRPr lang="en-US"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600" dirty="0">
                <a:effectLst/>
                <a:latin typeface="+mn-lt"/>
                <a:ea typeface="+mn-ea"/>
                <a:cs typeface="+mn-cs"/>
                <a:sym typeface="微软雅黑" panose="020B0503020204020204" charset="-122"/>
              </a:rPr>
              <a:t>1</a:t>
            </a:r>
            <a:r>
              <a:rPr lang="zh-CN" altLang="zh-CN" sz="1600" dirty="0">
                <a:effectLst/>
                <a:latin typeface="+mn-lt"/>
                <a:ea typeface="+mn-ea"/>
                <a:cs typeface="+mn-cs"/>
                <a:sym typeface="微软雅黑" panose="020B0503020204020204" charset="-122"/>
              </a:rPr>
              <a:t>、目前</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抓取用户数据的渠道主要有四个：如果你在</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旗下公司的产品有活动轨迹，比如在</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和</a:t>
            </a:r>
            <a:r>
              <a:rPr lang="en-US" altLang="zh-CN" sz="1600" dirty="0">
                <a:effectLst/>
                <a:latin typeface="+mn-lt"/>
                <a:ea typeface="+mn-ea"/>
                <a:cs typeface="+mn-cs"/>
                <a:sym typeface="微软雅黑" panose="020B0503020204020204" charset="-122"/>
              </a:rPr>
              <a:t>Instagram</a:t>
            </a:r>
            <a:r>
              <a:rPr lang="zh-CN" altLang="zh-CN" sz="1600" dirty="0">
                <a:effectLst/>
                <a:latin typeface="+mn-lt"/>
                <a:ea typeface="+mn-ea"/>
                <a:cs typeface="+mn-cs"/>
                <a:sym typeface="微软雅黑" panose="020B0503020204020204" charset="-122"/>
              </a:rPr>
              <a:t>上关注的主页，如果你浏览过一些站外网站，比如</a:t>
            </a:r>
            <a:r>
              <a:rPr lang="en-US" altLang="zh-CN" sz="1600" dirty="0">
                <a:effectLst/>
                <a:latin typeface="+mn-lt"/>
                <a:ea typeface="+mn-ea"/>
                <a:cs typeface="+mn-cs"/>
                <a:sym typeface="微软雅黑" panose="020B0503020204020204" charset="-122"/>
              </a:rPr>
              <a:t>Nike</a:t>
            </a:r>
            <a:r>
              <a:rPr lang="zh-CN" altLang="zh-CN" sz="1600" dirty="0">
                <a:effectLst/>
                <a:latin typeface="+mn-lt"/>
                <a:ea typeface="+mn-ea"/>
                <a:cs typeface="+mn-cs"/>
                <a:sym typeface="微软雅黑" panose="020B0503020204020204" charset="-122"/>
              </a:rPr>
              <a:t>官网，这些商家是有</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主页的，他们可能会在网站上加入追踪代码，这样你的浏览记录就会被分享给</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，还有一种情况是如果商家在</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上面上传了用户的信息，比如手机号、邮箱，那</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会自动关联到这些用户的</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账号，至于是怎么实现的呢？我们下午会展开来讲</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2</a:t>
            </a:r>
            <a:r>
              <a:rPr lang="zh-CN" altLang="zh-CN" sz="1600" dirty="0">
                <a:effectLst/>
                <a:latin typeface="+mn-lt"/>
                <a:ea typeface="+mn-ea"/>
                <a:cs typeface="+mn-cs"/>
                <a:sym typeface="微软雅黑" panose="020B0503020204020204" charset="-122"/>
              </a:rPr>
              <a:t>、因此，每一个用户身上都会被</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打上很多标签，例如单身、喜欢运动、关注耳机等，这些标签就是有利于我们的广告进行定位的</a:t>
            </a:r>
            <a:endParaRPr lang="en-US"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3</a:t>
            </a:r>
            <a:r>
              <a:rPr lang="zh-CN" altLang="en-US" sz="1600" dirty="0">
                <a:effectLst/>
                <a:latin typeface="+mn-lt"/>
                <a:ea typeface="+mn-ea"/>
                <a:cs typeface="+mn-cs"/>
                <a:sym typeface="微软雅黑" panose="020B0503020204020204" charset="-122"/>
              </a:rPr>
              <a:t>、四块地方一个个来讲</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1</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很大一部分数据来源于用户自己提供的信息，例如住址、学校、职业、婚姻状况等，我们在投放广告的时候也能针对这些信息去精准投放</a:t>
            </a:r>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2</a:t>
            </a:r>
            <a:r>
              <a:rPr lang="zh-CN" altLang="en-US" sz="1600" dirty="0">
                <a:effectLst/>
                <a:latin typeface="+mn-lt"/>
                <a:ea typeface="+mn-ea"/>
                <a:cs typeface="+mn-cs"/>
                <a:sym typeface="微软雅黑" panose="020B0503020204020204" charset="-122"/>
              </a:rPr>
              <a:t>、一个个来讲，细节，幽默（不想自己的美貌被大家看到，马赛克）</a:t>
            </a:r>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3</a:t>
            </a:r>
            <a:r>
              <a:rPr lang="zh-CN" altLang="en-US" sz="1600" dirty="0">
                <a:effectLst/>
                <a:latin typeface="+mn-lt"/>
                <a:ea typeface="+mn-ea"/>
                <a:cs typeface="+mn-cs"/>
                <a:sym typeface="微软雅黑" panose="020B0503020204020204" charset="-122"/>
              </a:rPr>
              <a:t>、真实信息</a:t>
            </a:r>
            <a:endParaRPr lang="en-US"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1</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用户日常操作包括发帖、点赞、分享和搜索等，当用户点赞了某一个主页，那就证明他是对这类产品比较感兴趣的，那之后就会有更多同类型的产品广告投放给他</a:t>
            </a:r>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2</a:t>
            </a:r>
            <a:r>
              <a:rPr lang="zh-CN" altLang="en-US" sz="1600" dirty="0">
                <a:effectLst/>
                <a:latin typeface="+mn-lt"/>
                <a:ea typeface="+mn-ea"/>
                <a:cs typeface="+mn-cs"/>
                <a:sym typeface="微软雅黑" panose="020B0503020204020204" charset="-122"/>
              </a:rPr>
              <a:t>、一个个来讲，赞助内容，这是什么广告形式</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1</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广告投放系统自动优化是指</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会通过机器学习不断完善用户标签，他会通过识别用户对这类广告的喜好程度，通过推荐一些小组，来识别他对用户的判断是不是完整准确的</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zh-CN" sz="1600" dirty="0">
                <a:effectLst/>
                <a:latin typeface="+mn-lt"/>
                <a:ea typeface="+mn-ea"/>
                <a:cs typeface="+mn-cs"/>
                <a:sym typeface="微软雅黑" panose="020B0503020204020204" charset="-122"/>
              </a:rPr>
              <a:t>通过前面这几页的</a:t>
            </a:r>
            <a:r>
              <a:rPr lang="zh-CN" altLang="en-US" sz="1600" dirty="0">
                <a:effectLst/>
                <a:latin typeface="+mn-lt"/>
                <a:ea typeface="+mn-ea"/>
                <a:cs typeface="+mn-cs"/>
                <a:sym typeface="微软雅黑" panose="020B0503020204020204" charset="-122"/>
              </a:rPr>
              <a:t>学习</a:t>
            </a:r>
            <a:r>
              <a:rPr lang="zh-CN" altLang="zh-CN" sz="1600" dirty="0">
                <a:effectLst/>
                <a:latin typeface="+mn-lt"/>
                <a:ea typeface="+mn-ea"/>
                <a:cs typeface="+mn-cs"/>
                <a:sym typeface="微软雅黑" panose="020B0503020204020204" charset="-122"/>
              </a:rPr>
              <a:t>，我们已经大致了解了</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广告抓取受众的逻辑，接下来我们系统讲讲</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广告的优势，帮助</a:t>
            </a:r>
            <a:r>
              <a:rPr lang="zh-CN" altLang="en-US" sz="1600" dirty="0">
                <a:effectLst/>
                <a:latin typeface="+mn-lt"/>
                <a:ea typeface="+mn-ea"/>
                <a:cs typeface="+mn-cs"/>
                <a:sym typeface="微软雅黑" panose="020B0503020204020204" charset="-122"/>
              </a:rPr>
              <a:t>大家</a:t>
            </a:r>
            <a:r>
              <a:rPr lang="zh-CN" altLang="zh-CN" sz="1600" dirty="0">
                <a:effectLst/>
                <a:latin typeface="+mn-lt"/>
                <a:ea typeface="+mn-ea"/>
                <a:cs typeface="+mn-cs"/>
                <a:sym typeface="微软雅黑" panose="020B0503020204020204" charset="-122"/>
              </a:rPr>
              <a:t>们更好理解</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 </a:t>
            </a:r>
            <a:endParaRPr lang="zh-CN"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优势有四点：科学性、可操作性、可复制性和营销目的明确</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1</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科学性主要体现</a:t>
            </a:r>
            <a:r>
              <a:rPr lang="zh-CN" altLang="en-US" sz="1600" dirty="0">
                <a:effectLst/>
                <a:latin typeface="+mn-lt"/>
                <a:ea typeface="+mn-ea"/>
                <a:cs typeface="+mn-cs"/>
                <a:sym typeface="微软雅黑" panose="020B0503020204020204" charset="-122"/>
              </a:rPr>
              <a:t>在</a:t>
            </a:r>
            <a:r>
              <a:rPr lang="zh-CN" altLang="zh-CN" sz="1600" dirty="0">
                <a:effectLst/>
                <a:latin typeface="+mn-lt"/>
                <a:ea typeface="+mn-ea"/>
                <a:cs typeface="+mn-cs"/>
                <a:sym typeface="微软雅黑" panose="020B0503020204020204" charset="-122"/>
              </a:rPr>
              <a:t>三个方面：一是可以通过行业动态和受众分析找寻竞品的广告策略，找到精准受众的定位，其次是广告后台的数据十分清晰，我们能很快看到成效和出现的问题，并进行及时优化调整</a:t>
            </a:r>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2</a:t>
            </a:r>
            <a:r>
              <a:rPr lang="zh-CN" altLang="en-US" sz="1600" dirty="0">
                <a:effectLst/>
                <a:latin typeface="+mn-lt"/>
                <a:ea typeface="+mn-ea"/>
                <a:cs typeface="+mn-cs"/>
                <a:sym typeface="微软雅黑" panose="020B0503020204020204" charset="-122"/>
              </a:rPr>
              <a:t>、提问，会做市场调研吗？怎么做</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r>
              <a:rPr lang="zh-CN" altLang="zh-CN" sz="1600" dirty="0">
                <a:effectLst/>
                <a:latin typeface="+mn-lt"/>
                <a:ea typeface="+mn-ea"/>
                <a:cs typeface="+mn-cs"/>
                <a:sym typeface="微软雅黑" panose="020B0503020204020204" charset="-122"/>
              </a:rPr>
              <a:t>首先我们可以分析行业巨头的文案、素材特点，比如假设我们是做耳机产品，那在投放前我们可以先搜一下耳机行业巨头品牌的主页，他们的主页质量都是非常高的，可以看一下他们的风格是怎么样的，有哪些地方可以借鉴。其次是可以使用</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的受众分析工具精细化分析受众的特点，比如年龄、性别、兴趣和浏览行为</a:t>
            </a:r>
            <a:endParaRPr lang="zh-CN" altLang="zh-CN" sz="1600" dirty="0">
              <a:effectLst/>
              <a:latin typeface="+mn-lt"/>
              <a:ea typeface="+mn-ea"/>
              <a:cs typeface="+mn-cs"/>
              <a:sym typeface="微软雅黑" panose="020B0503020204020204" charset="-122"/>
            </a:endParaRPr>
          </a:p>
          <a:p>
            <a:endParaRPr kumimoji="1" lang="zh-CN"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1</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在</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广告上，我们能快速看到广告的表现，并计划好下一步操作</a:t>
            </a:r>
            <a:endParaRPr lang="zh-CN" altLang="zh-CN" sz="1600" dirty="0">
              <a:effectLst/>
              <a:latin typeface="+mn-lt"/>
              <a:ea typeface="+mn-ea"/>
              <a:cs typeface="+mn-cs"/>
              <a:sym typeface="微软雅黑" panose="020B0503020204020204" charset="-122"/>
            </a:endParaRPr>
          </a:p>
          <a:p>
            <a:r>
              <a:rPr kumimoji="1" lang="en-US" altLang="zh-CN" dirty="0"/>
              <a:t>2</a:t>
            </a:r>
            <a:r>
              <a:rPr kumimoji="1" lang="zh-CN" altLang="en-US" dirty="0"/>
              <a:t>、讲细一点，不同的成效</a:t>
            </a:r>
            <a:endParaRPr kumimoji="1" lang="zh-CN"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600" dirty="0">
                <a:effectLst/>
                <a:latin typeface="+mn-lt"/>
                <a:ea typeface="+mn-ea"/>
                <a:cs typeface="+mn-cs"/>
                <a:sym typeface="微软雅黑" panose="020B0503020204020204" charset="-122"/>
              </a:rPr>
              <a:t>1</a:t>
            </a:r>
            <a:r>
              <a:rPr lang="zh-CN" altLang="en-US" sz="1600" dirty="0">
                <a:effectLst/>
                <a:latin typeface="+mn-lt"/>
                <a:ea typeface="+mn-ea"/>
                <a:cs typeface="+mn-cs"/>
                <a:sym typeface="微软雅黑" panose="020B0503020204020204" charset="-122"/>
              </a:rPr>
              <a:t>、有同学听过</a:t>
            </a:r>
            <a:r>
              <a:rPr lang="en-US" altLang="zh-CN" sz="1600" dirty="0">
                <a:effectLst/>
                <a:latin typeface="+mn-lt"/>
                <a:ea typeface="+mn-ea"/>
                <a:cs typeface="+mn-cs"/>
                <a:sym typeface="微软雅黑" panose="020B0503020204020204" charset="-122"/>
              </a:rPr>
              <a:t>A/B</a:t>
            </a:r>
            <a:r>
              <a:rPr lang="zh-CN" altLang="en-US" sz="1600" dirty="0">
                <a:effectLst/>
                <a:latin typeface="+mn-lt"/>
                <a:ea typeface="+mn-ea"/>
                <a:cs typeface="+mn-cs"/>
                <a:sym typeface="微软雅黑" panose="020B0503020204020204" charset="-122"/>
              </a:rPr>
              <a:t> </a:t>
            </a:r>
            <a:r>
              <a:rPr lang="en-US" altLang="zh-CN" sz="1600" dirty="0">
                <a:effectLst/>
                <a:latin typeface="+mn-lt"/>
                <a:ea typeface="+mn-ea"/>
                <a:cs typeface="+mn-cs"/>
                <a:sym typeface="微软雅黑" panose="020B0503020204020204" charset="-122"/>
              </a:rPr>
              <a:t>test</a:t>
            </a:r>
            <a:r>
              <a:rPr lang="zh-CN" altLang="en-US" sz="1600" dirty="0">
                <a:effectLst/>
                <a:latin typeface="+mn-lt"/>
                <a:ea typeface="+mn-ea"/>
                <a:cs typeface="+mn-cs"/>
                <a:sym typeface="微软雅黑" panose="020B0503020204020204" charset="-122"/>
              </a:rPr>
              <a:t>吗</a:t>
            </a:r>
            <a:endParaRPr lang="en-US"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2</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在数据好的时候，我们可以通过</a:t>
            </a:r>
            <a:r>
              <a:rPr lang="en-US" altLang="zh-CN" sz="1600" dirty="0">
                <a:effectLst/>
                <a:latin typeface="+mn-lt"/>
                <a:ea typeface="+mn-ea"/>
                <a:cs typeface="+mn-cs"/>
                <a:sym typeface="微软雅黑" panose="020B0503020204020204" charset="-122"/>
              </a:rPr>
              <a:t>A/B</a:t>
            </a:r>
            <a:r>
              <a:rPr lang="zh-CN" altLang="zh-CN" sz="1600" dirty="0">
                <a:effectLst/>
                <a:latin typeface="+mn-lt"/>
                <a:ea typeface="+mn-ea"/>
                <a:cs typeface="+mn-cs"/>
                <a:sym typeface="微软雅黑" panose="020B0503020204020204" charset="-122"/>
              </a:rPr>
              <a:t>测试积累经验，看一下到底是哪几个因素致使广告成效变得很好，那之后我们就能复制这些经验</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3</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那么在数据差的时候，我们也可以通过</a:t>
            </a:r>
            <a:r>
              <a:rPr lang="en-US" altLang="zh-CN" sz="1600" dirty="0">
                <a:effectLst/>
                <a:latin typeface="+mn-lt"/>
                <a:ea typeface="+mn-ea"/>
                <a:cs typeface="+mn-cs"/>
                <a:sym typeface="微软雅黑" panose="020B0503020204020204" charset="-122"/>
              </a:rPr>
              <a:t>A/B</a:t>
            </a:r>
            <a:r>
              <a:rPr lang="zh-CN" altLang="zh-CN" sz="1600" dirty="0">
                <a:effectLst/>
                <a:latin typeface="+mn-lt"/>
                <a:ea typeface="+mn-ea"/>
                <a:cs typeface="+mn-cs"/>
                <a:sym typeface="微软雅黑" panose="020B0503020204020204" charset="-122"/>
              </a:rPr>
              <a:t>测试去排查具体的原因，在以后规避这些问题，关于如何进行</a:t>
            </a:r>
            <a:r>
              <a:rPr lang="en-US" altLang="zh-CN" sz="1600" dirty="0">
                <a:effectLst/>
                <a:latin typeface="+mn-lt"/>
                <a:ea typeface="+mn-ea"/>
                <a:cs typeface="+mn-cs"/>
                <a:sym typeface="微软雅黑" panose="020B0503020204020204" charset="-122"/>
              </a:rPr>
              <a:t>A/B</a:t>
            </a:r>
            <a:r>
              <a:rPr lang="zh-CN" altLang="zh-CN" sz="1600" dirty="0">
                <a:effectLst/>
                <a:latin typeface="+mn-lt"/>
                <a:ea typeface="+mn-ea"/>
                <a:cs typeface="+mn-cs"/>
                <a:sym typeface="微软雅黑" panose="020B0503020204020204" charset="-122"/>
              </a:rPr>
              <a:t>测试，我们会在之后展开来讲</a:t>
            </a:r>
            <a:endParaRPr lang="zh-CN" altLang="zh-CN" sz="1600" dirty="0">
              <a:effectLst/>
              <a:latin typeface="+mn-lt"/>
              <a:ea typeface="+mn-ea"/>
              <a:cs typeface="+mn-cs"/>
              <a:sym typeface="微软雅黑" panose="020B0503020204020204" charset="-122"/>
            </a:endParaRPr>
          </a:p>
          <a:p>
            <a:endParaRPr kumimoji="1"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600" dirty="0">
                <a:effectLst/>
                <a:latin typeface="+mn-lt"/>
                <a:ea typeface="+mn-ea"/>
                <a:cs typeface="+mn-cs"/>
                <a:sym typeface="微软雅黑" panose="020B0503020204020204" charset="-122"/>
              </a:rPr>
              <a:t>1</a:t>
            </a:r>
            <a:r>
              <a:rPr lang="zh-CN" altLang="en-US" sz="1600" dirty="0">
                <a:effectLst/>
                <a:latin typeface="+mn-lt"/>
                <a:ea typeface="+mn-ea"/>
                <a:cs typeface="+mn-cs"/>
                <a:sym typeface="微软雅黑" panose="020B0503020204020204" charset="-122"/>
              </a:rPr>
              <a:t>、</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广告的操作门槛非常低，小白也能投放，</a:t>
            </a:r>
            <a:r>
              <a:rPr lang="zh-CN" altLang="en-US" sz="1600" dirty="0">
                <a:effectLst/>
                <a:latin typeface="+mn-lt"/>
                <a:ea typeface="+mn-ea"/>
                <a:cs typeface="+mn-cs"/>
                <a:sym typeface="微软雅黑" panose="020B0503020204020204" charset="-122"/>
              </a:rPr>
              <a:t>但投放只是个起点，核心还是成效。</a:t>
            </a:r>
            <a:r>
              <a:rPr lang="zh-CN" altLang="zh-CN" sz="1600" dirty="0">
                <a:effectLst/>
                <a:latin typeface="+mn-lt"/>
                <a:ea typeface="+mn-ea"/>
                <a:cs typeface="+mn-cs"/>
                <a:sym typeface="微软雅黑" panose="020B0503020204020204" charset="-122"/>
              </a:rPr>
              <a:t>大家学完今天的课程，就已经远远甩开小白了，只要多实操多总结，成效</a:t>
            </a:r>
            <a:r>
              <a:rPr lang="zh-CN" altLang="en-US" sz="1600" dirty="0">
                <a:effectLst/>
                <a:latin typeface="+mn-lt"/>
                <a:ea typeface="+mn-ea"/>
                <a:cs typeface="+mn-cs"/>
                <a:sym typeface="微软雅黑" panose="020B0503020204020204" charset="-122"/>
              </a:rPr>
              <a:t>肯定</a:t>
            </a:r>
            <a:r>
              <a:rPr lang="zh-CN" altLang="zh-CN" sz="1600" dirty="0">
                <a:effectLst/>
                <a:latin typeface="+mn-lt"/>
                <a:ea typeface="+mn-ea"/>
                <a:cs typeface="+mn-cs"/>
                <a:sym typeface="微软雅黑" panose="020B0503020204020204" charset="-122"/>
              </a:rPr>
              <a:t>会有很大提升。</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2</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第二点是</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广告可以和多个平台一起组合，和</a:t>
            </a:r>
            <a:r>
              <a:rPr lang="en-US" altLang="zh-CN" sz="1600" dirty="0">
                <a:effectLst/>
                <a:latin typeface="+mn-lt"/>
                <a:ea typeface="+mn-ea"/>
                <a:cs typeface="+mn-cs"/>
                <a:sym typeface="微软雅黑" panose="020B0503020204020204" charset="-122"/>
              </a:rPr>
              <a:t>GG</a:t>
            </a:r>
            <a:r>
              <a:rPr lang="zh-CN" altLang="zh-CN" sz="1600" dirty="0">
                <a:effectLst/>
                <a:latin typeface="+mn-lt"/>
                <a:ea typeface="+mn-ea"/>
                <a:cs typeface="+mn-cs"/>
                <a:sym typeface="微软雅黑" panose="020B0503020204020204" charset="-122"/>
              </a:rPr>
              <a:t>也有组合打法，关于这块内容，大家可以通过我们的整合营销中级班进一步了解和学习</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3</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第三点是</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广告可以为各个行业服务，无论是</a:t>
            </a:r>
            <a:r>
              <a:rPr lang="en-US" altLang="zh-CN" sz="1600" dirty="0">
                <a:effectLst/>
                <a:latin typeface="+mn-lt"/>
                <a:ea typeface="+mn-ea"/>
                <a:cs typeface="+mn-cs"/>
                <a:sym typeface="微软雅黑" panose="020B0503020204020204" charset="-122"/>
              </a:rPr>
              <a:t>B2B</a:t>
            </a:r>
            <a:r>
              <a:rPr lang="zh-CN" altLang="zh-CN" sz="1600" dirty="0">
                <a:effectLst/>
                <a:latin typeface="+mn-lt"/>
                <a:ea typeface="+mn-ea"/>
                <a:cs typeface="+mn-cs"/>
                <a:sym typeface="微软雅黑" panose="020B0503020204020204" charset="-122"/>
              </a:rPr>
              <a:t>还是</a:t>
            </a:r>
            <a:r>
              <a:rPr lang="en-US" altLang="zh-CN" sz="1600" dirty="0">
                <a:effectLst/>
                <a:latin typeface="+mn-lt"/>
                <a:ea typeface="+mn-ea"/>
                <a:cs typeface="+mn-cs"/>
                <a:sym typeface="微软雅黑" panose="020B0503020204020204" charset="-122"/>
              </a:rPr>
              <a:t>B2B</a:t>
            </a:r>
            <a:r>
              <a:rPr lang="zh-CN" altLang="zh-CN" sz="1600" dirty="0">
                <a:effectLst/>
                <a:latin typeface="+mn-lt"/>
                <a:ea typeface="+mn-ea"/>
                <a:cs typeface="+mn-cs"/>
                <a:sym typeface="微软雅黑" panose="020B0503020204020204" charset="-122"/>
              </a:rPr>
              <a:t>，都能找到合适的受众和打法</a:t>
            </a:r>
            <a:endParaRPr lang="zh-CN" altLang="zh-CN" sz="1600" dirty="0">
              <a:effectLst/>
              <a:latin typeface="+mn-lt"/>
              <a:ea typeface="+mn-ea"/>
              <a:cs typeface="+mn-cs"/>
              <a:sym typeface="微软雅黑" panose="020B0503020204020204" charset="-122"/>
            </a:endParaRPr>
          </a:p>
          <a:p>
            <a:endParaRPr kumimoji="1" lang="zh-CN"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1</a:t>
            </a:r>
            <a:r>
              <a:rPr lang="zh-CN" altLang="en-US" sz="1600" dirty="0">
                <a:effectLst/>
                <a:latin typeface="+mn-lt"/>
                <a:ea typeface="+mn-ea"/>
                <a:cs typeface="+mn-cs"/>
                <a:sym typeface="微软雅黑" panose="020B0503020204020204" charset="-122"/>
              </a:rPr>
              <a:t>、</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广告有两种复制模式，一种是在广告系列内复制，好的广告就多复制几条，轻松扩量</a:t>
            </a:r>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2</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另一种是把优秀的打法和广告文案素材复制到其他国家市场，比如在欧美成效好的打法，稍加优化后用到东南亚是没问题的</a:t>
            </a:r>
            <a:endParaRPr lang="zh-CN" altLang="zh-CN" sz="1600" dirty="0">
              <a:effectLst/>
              <a:latin typeface="+mn-lt"/>
              <a:ea typeface="+mn-ea"/>
              <a:cs typeface="+mn-cs"/>
              <a:sym typeface="微软雅黑" panose="020B0503020204020204" charset="-122"/>
            </a:endParaRPr>
          </a:p>
          <a:p>
            <a:endParaRPr kumimoji="1" lang="zh-CN"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1</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对于不同的平台和主体，</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广告都能实现很好的成效，归纳来看就是品牌和转化两块</a:t>
            </a:r>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2</a:t>
            </a:r>
            <a:r>
              <a:rPr lang="zh-CN" altLang="en-US" sz="1600" dirty="0">
                <a:effectLst/>
                <a:latin typeface="+mn-lt"/>
                <a:ea typeface="+mn-ea"/>
                <a:cs typeface="+mn-cs"/>
                <a:sym typeface="微软雅黑" panose="020B0503020204020204" charset="-122"/>
              </a:rPr>
              <a:t>、在这里想调查一下，场上有同学们在做或者未来打算做独立站的呢？</a:t>
            </a:r>
            <a:endParaRPr lang="zh-CN" altLang="zh-CN" sz="1600" dirty="0">
              <a:effectLst/>
              <a:latin typeface="+mn-lt"/>
              <a:ea typeface="+mn-ea"/>
              <a:cs typeface="+mn-cs"/>
              <a:sym typeface="微软雅黑" panose="020B0503020204020204" charset="-122"/>
            </a:endParaRPr>
          </a:p>
          <a:p>
            <a:endParaRPr kumimoji="1" lang="zh-CN"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zh-CN" sz="1600" dirty="0">
                <a:effectLst/>
                <a:latin typeface="+mn-lt"/>
                <a:ea typeface="+mn-ea"/>
                <a:cs typeface="+mn-cs"/>
                <a:sym typeface="微软雅黑" panose="020B0503020204020204" charset="-122"/>
              </a:rPr>
              <a:t>大家打开自己的广告管理工具，点击创建按钮，就会进入到广告创建界面（没找到界面的同学可以举一下手，助教老师过去帮忙解决一下）。这</a:t>
            </a:r>
            <a:r>
              <a:rPr lang="en-US" altLang="zh-CN" sz="1600" dirty="0">
                <a:effectLst/>
                <a:latin typeface="+mn-lt"/>
                <a:ea typeface="+mn-ea"/>
                <a:cs typeface="+mn-cs"/>
                <a:sym typeface="微软雅黑" panose="020B0503020204020204" charset="-122"/>
              </a:rPr>
              <a:t>11</a:t>
            </a:r>
            <a:r>
              <a:rPr lang="zh-CN" altLang="zh-CN" sz="1600" dirty="0">
                <a:effectLst/>
                <a:latin typeface="+mn-lt"/>
                <a:ea typeface="+mn-ea"/>
                <a:cs typeface="+mn-cs"/>
                <a:sym typeface="微软雅黑" panose="020B0503020204020204" charset="-122"/>
              </a:rPr>
              <a:t>种营销目标可以分为三类，分别是品牌认知、购买意向和行动转化。</a:t>
            </a:r>
            <a:endParaRPr lang="zh-CN" altLang="zh-CN" sz="1600" dirty="0">
              <a:effectLst/>
              <a:latin typeface="+mn-lt"/>
              <a:ea typeface="+mn-ea"/>
              <a:cs typeface="+mn-cs"/>
              <a:sym typeface="微软雅黑" panose="020B0503020204020204" charset="-122"/>
            </a:endParaRPr>
          </a:p>
          <a:p>
            <a:r>
              <a:rPr lang="en-US" altLang="zh-CN" sz="1600" dirty="0">
                <a:effectLst/>
                <a:latin typeface="+mn-lt"/>
                <a:ea typeface="+mn-ea"/>
                <a:cs typeface="+mn-cs"/>
                <a:sym typeface="微软雅黑" panose="020B0503020204020204" charset="-122"/>
              </a:rPr>
              <a:t> </a:t>
            </a:r>
            <a:endParaRPr lang="zh-CN"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（按照</a:t>
            </a:r>
            <a:r>
              <a:rPr lang="en-US" altLang="zh-CN" sz="1600" dirty="0">
                <a:effectLst/>
                <a:latin typeface="+mn-lt"/>
                <a:ea typeface="+mn-ea"/>
                <a:cs typeface="+mn-cs"/>
                <a:sym typeface="微软雅黑" panose="020B0503020204020204" charset="-122"/>
              </a:rPr>
              <a:t>PPT</a:t>
            </a:r>
            <a:r>
              <a:rPr lang="zh-CN" altLang="zh-CN" sz="1600" dirty="0">
                <a:effectLst/>
                <a:latin typeface="+mn-lt"/>
                <a:ea typeface="+mn-ea"/>
                <a:cs typeface="+mn-cs"/>
                <a:sym typeface="微软雅黑" panose="020B0503020204020204" charset="-122"/>
              </a:rPr>
              <a:t>内容讲一遍）</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1</a:t>
            </a:r>
            <a:r>
              <a:rPr lang="zh-CN" altLang="en-US" sz="1600" dirty="0">
                <a:effectLst/>
                <a:latin typeface="+mn-lt"/>
                <a:ea typeface="+mn-ea"/>
                <a:cs typeface="+mn-cs"/>
                <a:sym typeface="微软雅黑" panose="020B0503020204020204" charset="-122"/>
              </a:rPr>
              <a:t>、</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广告有两种复制模式，一种是在广告系列内复制，好的广告就多复制几条，轻松扩量</a:t>
            </a:r>
            <a:endParaRPr lang="en-US" altLang="zh-CN" sz="1600" dirty="0">
              <a:effectLst/>
              <a:latin typeface="+mn-lt"/>
              <a:ea typeface="+mn-ea"/>
              <a:cs typeface="+mn-cs"/>
              <a:sym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lang="en-US" altLang="zh-CN" sz="1600" dirty="0">
                <a:effectLst/>
                <a:latin typeface="+mn-lt"/>
                <a:ea typeface="+mn-ea"/>
                <a:cs typeface="+mn-cs"/>
                <a:sym typeface="微软雅黑" panose="020B0503020204020204" charset="-122"/>
              </a:rPr>
              <a:t>2</a:t>
            </a:r>
            <a:r>
              <a:rPr lang="zh-CN" altLang="en-US" sz="1600" dirty="0">
                <a:effectLst/>
                <a:latin typeface="+mn-lt"/>
                <a:ea typeface="+mn-ea"/>
                <a:cs typeface="+mn-cs"/>
                <a:sym typeface="微软雅黑" panose="020B0503020204020204" charset="-122"/>
              </a:rPr>
              <a:t>、</a:t>
            </a:r>
            <a:r>
              <a:rPr lang="zh-CN" altLang="zh-CN" sz="1600" dirty="0">
                <a:effectLst/>
                <a:latin typeface="+mn-lt"/>
                <a:ea typeface="+mn-ea"/>
                <a:cs typeface="+mn-cs"/>
                <a:sym typeface="微软雅黑" panose="020B0503020204020204" charset="-122"/>
              </a:rPr>
              <a:t>另一种是把优秀的打法和广告文案素材复制到其他国家市场，比如在欧美成效好的打法，稍加优化后用到东南亚是没问题的</a:t>
            </a:r>
            <a:endParaRPr lang="zh-CN" altLang="zh-CN" sz="1600" dirty="0">
              <a:effectLst/>
              <a:latin typeface="+mn-lt"/>
              <a:ea typeface="+mn-ea"/>
              <a:cs typeface="+mn-cs"/>
              <a:sym typeface="微软雅黑" panose="020B0503020204020204" charset="-122"/>
            </a:endParaRPr>
          </a:p>
          <a:p>
            <a:endParaRPr kumimoji="1"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zh-CN" sz="1600" dirty="0">
                <a:effectLst/>
                <a:latin typeface="+mn-lt"/>
                <a:ea typeface="+mn-ea"/>
                <a:cs typeface="+mn-cs"/>
                <a:sym typeface="微软雅黑" panose="020B0503020204020204" charset="-122"/>
              </a:rPr>
              <a:t>我们来看一下</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广告的四种常见形式，当然是不止这几种的，我们下午会展开来讲。</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这四种形式是应用最广泛的，单图很容易理解，就是一段文案</a:t>
            </a:r>
            <a:r>
              <a:rPr lang="zh-CN" altLang="en-US" sz="1600" dirty="0">
                <a:effectLst/>
                <a:latin typeface="+mn-lt"/>
                <a:ea typeface="+mn-ea"/>
                <a:cs typeface="+mn-cs"/>
                <a:sym typeface="微软雅黑" panose="020B0503020204020204" charset="-122"/>
              </a:rPr>
              <a:t>配上</a:t>
            </a:r>
            <a:r>
              <a:rPr lang="zh-CN" altLang="zh-CN" sz="1600" dirty="0">
                <a:effectLst/>
                <a:latin typeface="+mn-lt"/>
                <a:ea typeface="+mn-ea"/>
                <a:cs typeface="+mn-cs"/>
                <a:sym typeface="微软雅黑" panose="020B0503020204020204" charset="-122"/>
              </a:rPr>
              <a:t>一张图片</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大家可以猜一下这个广告是卖什么的，提问场下</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通过标题判断是耳机</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zh-CN" sz="1600" dirty="0">
                <a:effectLst/>
                <a:latin typeface="+mn-lt"/>
                <a:ea typeface="+mn-ea"/>
                <a:cs typeface="+mn-cs"/>
                <a:sym typeface="微软雅黑" panose="020B0503020204020204" charset="-122"/>
              </a:rPr>
              <a:t>我们来看一下</a:t>
            </a:r>
            <a:r>
              <a:rPr lang="en-US" altLang="zh-CN" sz="1600" dirty="0">
                <a:effectLst/>
                <a:latin typeface="+mn-lt"/>
                <a:ea typeface="+mn-ea"/>
                <a:cs typeface="+mn-cs"/>
                <a:sym typeface="微软雅黑" panose="020B0503020204020204" charset="-122"/>
              </a:rPr>
              <a:t>FB</a:t>
            </a:r>
            <a:r>
              <a:rPr lang="zh-CN" altLang="zh-CN" sz="1600" dirty="0">
                <a:effectLst/>
                <a:latin typeface="+mn-lt"/>
                <a:ea typeface="+mn-ea"/>
                <a:cs typeface="+mn-cs"/>
                <a:sym typeface="微软雅黑" panose="020B0503020204020204" charset="-122"/>
              </a:rPr>
              <a:t>广告的四种常见形式，当然是不止这几种的，我们下午会展开来讲。</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zh-CN" sz="1600" dirty="0">
                <a:effectLst/>
                <a:latin typeface="+mn-lt"/>
                <a:ea typeface="+mn-ea"/>
                <a:cs typeface="+mn-cs"/>
                <a:sym typeface="微软雅黑" panose="020B0503020204020204" charset="-122"/>
              </a:rPr>
              <a:t>这四种形式是应用最广泛的，单图很容易理解，就是一段文案</a:t>
            </a:r>
            <a:r>
              <a:rPr lang="zh-CN" altLang="en-US" sz="1600" dirty="0">
                <a:effectLst/>
                <a:latin typeface="+mn-lt"/>
                <a:ea typeface="+mn-ea"/>
                <a:cs typeface="+mn-cs"/>
                <a:sym typeface="微软雅黑" panose="020B0503020204020204" charset="-122"/>
              </a:rPr>
              <a:t>配上</a:t>
            </a:r>
            <a:r>
              <a:rPr lang="zh-CN" altLang="zh-CN" sz="1600" dirty="0">
                <a:effectLst/>
                <a:latin typeface="+mn-lt"/>
                <a:ea typeface="+mn-ea"/>
                <a:cs typeface="+mn-cs"/>
                <a:sym typeface="微软雅黑" panose="020B0503020204020204" charset="-122"/>
              </a:rPr>
              <a:t>一张图片</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大家可以猜一下这个广告是卖什么的，提问场下</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a:p>
            <a:r>
              <a:rPr lang="zh-CN" altLang="en-US" sz="1600" dirty="0">
                <a:effectLst/>
                <a:latin typeface="+mn-lt"/>
                <a:ea typeface="+mn-ea"/>
                <a:cs typeface="+mn-cs"/>
                <a:sym typeface="微软雅黑" panose="020B0503020204020204" charset="-122"/>
              </a:rPr>
              <a:t>通过标题判断是耳机</a:t>
            </a:r>
            <a:endParaRPr lang="en-US" altLang="zh-CN" sz="1600" dirty="0">
              <a:effectLst/>
              <a:latin typeface="+mn-lt"/>
              <a:ea typeface="+mn-ea"/>
              <a:cs typeface="+mn-cs"/>
              <a:sym typeface="微软雅黑" panose="020B0503020204020204" charset="-122"/>
            </a:endParaRPr>
          </a:p>
          <a:p>
            <a:endParaRPr lang="en-US" altLang="zh-CN" sz="1600" dirty="0">
              <a:effectLst/>
              <a:latin typeface="+mn-lt"/>
              <a:ea typeface="+mn-ea"/>
              <a:cs typeface="+mn-cs"/>
              <a:sym typeface="微软雅黑" panose="020B0503020204020204" charset="-122"/>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600" dirty="0">
                <a:effectLst/>
                <a:latin typeface="+mn-lt"/>
                <a:ea typeface="+mn-ea"/>
                <a:cs typeface="+mn-cs"/>
                <a:sym typeface="微软雅黑" panose="020B0503020204020204" charset="-122"/>
              </a:rPr>
              <a:t>我相信有</a:t>
            </a:r>
            <a:r>
              <a:rPr lang="en-US" altLang="zh-CN" sz="1600" dirty="0">
                <a:effectLst/>
                <a:latin typeface="+mn-lt"/>
                <a:ea typeface="+mn-ea"/>
                <a:cs typeface="+mn-cs"/>
                <a:sym typeface="微软雅黑" panose="020B0503020204020204" charset="-122"/>
              </a:rPr>
              <a:t>60%</a:t>
            </a:r>
            <a:r>
              <a:rPr lang="zh-CN" altLang="en-US" sz="1600" dirty="0">
                <a:effectLst/>
                <a:latin typeface="+mn-lt"/>
                <a:ea typeface="+mn-ea"/>
                <a:cs typeface="+mn-cs"/>
                <a:sym typeface="微软雅黑" panose="020B0503020204020204" charset="-122"/>
              </a:rPr>
              <a:t>的优化师即使投放了很多广告，但却没有仔细去深入思考过</a:t>
            </a:r>
            <a:r>
              <a:rPr lang="en-US" altLang="zh-CN" sz="1600" dirty="0">
                <a:effectLst/>
                <a:latin typeface="+mn-lt"/>
                <a:ea typeface="+mn-ea"/>
                <a:cs typeface="+mn-cs"/>
                <a:sym typeface="微软雅黑" panose="020B0503020204020204" charset="-122"/>
              </a:rPr>
              <a:t>FB</a:t>
            </a:r>
            <a:r>
              <a:rPr lang="zh-CN" altLang="en-US" sz="1600" dirty="0">
                <a:effectLst/>
                <a:latin typeface="+mn-lt"/>
                <a:ea typeface="+mn-ea"/>
                <a:cs typeface="+mn-cs"/>
                <a:sym typeface="微软雅黑" panose="020B0503020204020204" charset="-122"/>
              </a:rPr>
              <a:t>广告的底层逻辑，大家从这一部分开始学习，其实就已经是赢在了起跑线上</a:t>
            </a:r>
            <a:endParaRPr lang="zh-CN" altLang="zh-CN" sz="1600" dirty="0">
              <a:effectLst/>
              <a:latin typeface="+mn-lt"/>
              <a:ea typeface="+mn-ea"/>
              <a:cs typeface="+mn-cs"/>
              <a:sym typeface="微软雅黑" panose="020B0503020204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标题 1"/>
          <p:cNvSpPr txBox="1"/>
          <p:nvPr userDrawn="1"/>
        </p:nvSpPr>
        <p:spPr>
          <a:xfrm>
            <a:off x="587877" y="136525"/>
            <a:ext cx="10515600" cy="5057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zh-CN" altLang="en-US" sz="2800" dirty="0">
                <a:latin typeface="+mj-ea"/>
              </a:rPr>
              <a:t>单击此处添加标题</a:t>
            </a:r>
            <a:endParaRPr lang="zh-CN" altLang="en-US" sz="2800" dirty="0">
              <a:latin typeface="+mj-ea"/>
            </a:endParaRPr>
          </a:p>
        </p:txBody>
      </p:sp>
      <p:grpSp>
        <p:nvGrpSpPr>
          <p:cNvPr id="7" name="组合 6"/>
          <p:cNvGrpSpPr/>
          <p:nvPr userDrawn="1"/>
        </p:nvGrpSpPr>
        <p:grpSpPr>
          <a:xfrm>
            <a:off x="120243" y="189048"/>
            <a:ext cx="493511" cy="400685"/>
            <a:chOff x="176124" y="269073"/>
            <a:chExt cx="493511" cy="400685"/>
          </a:xfrm>
        </p:grpSpPr>
        <p:grpSp>
          <p:nvGrpSpPr>
            <p:cNvPr id="8" name="组合 7"/>
            <p:cNvGrpSpPr/>
            <p:nvPr/>
          </p:nvGrpSpPr>
          <p:grpSpPr>
            <a:xfrm>
              <a:off x="205710" y="269073"/>
              <a:ext cx="463925" cy="400685"/>
              <a:chOff x="89535" y="228233"/>
              <a:chExt cx="463925" cy="400685"/>
            </a:xfrm>
          </p:grpSpPr>
          <p:sp>
            <p:nvSpPr>
              <p:cNvPr id="10" name="等腰三角形 9"/>
              <p:cNvSpPr/>
              <p:nvPr/>
            </p:nvSpPr>
            <p:spPr>
              <a:xfrm rot="10800000">
                <a:off x="89535" y="228233"/>
                <a:ext cx="434340" cy="40068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等腰三角形 10"/>
              <p:cNvSpPr/>
              <p:nvPr/>
            </p:nvSpPr>
            <p:spPr>
              <a:xfrm rot="10800000">
                <a:off x="351471" y="428575"/>
                <a:ext cx="201989" cy="18633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等腰三角形 8"/>
            <p:cNvSpPr/>
            <p:nvPr/>
          </p:nvSpPr>
          <p:spPr>
            <a:xfrm rot="10800000">
              <a:off x="176124" y="391712"/>
              <a:ext cx="201989" cy="18633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标题 1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7" descr="图片 7"/>
          <p:cNvPicPr>
            <a:picLocks noChangeAspect="1"/>
          </p:cNvPicPr>
          <p:nvPr/>
        </p:nvPicPr>
        <p:blipFill>
          <a:blip r:embed="rId4"/>
          <a:stretch>
            <a:fillRect/>
          </a:stretch>
        </p:blipFill>
        <p:spPr>
          <a:xfrm>
            <a:off x="10018059" y="273835"/>
            <a:ext cx="1770840" cy="399712"/>
          </a:xfrm>
          <a:prstGeom prst="rect">
            <a:avLst/>
          </a:prstGeom>
          <a:ln w="12700">
            <a:miter lim="400000"/>
            <a:headEnd/>
            <a:tailEnd/>
          </a:ln>
        </p:spPr>
      </p:pic>
      <p:sp>
        <p:nvSpPr>
          <p:cNvPr id="3" name="标题文本"/>
          <p:cNvSpPr txBox="1">
            <a:spLocks noGrp="1"/>
          </p:cNvSpPr>
          <p:nvPr>
            <p:ph type="title"/>
          </p:nvPr>
        </p:nvSpPr>
        <p:spPr>
          <a:xfrm>
            <a:off x="609600" y="92074"/>
            <a:ext cx="10972800" cy="1508127"/>
          </a:xfrm>
          <a:prstGeom prst="rect">
            <a:avLst/>
          </a:prstGeom>
          <a:ln w="12700">
            <a:miter lim="400000"/>
          </a:ln>
        </p:spPr>
        <p:txBody>
          <a:bodyPr lIns="45719" rIns="45719" anchor="ctr"/>
          <a:lstStyle/>
          <a:p>
            <a:r>
              <a:t>标题文本</a:t>
            </a:r>
          </a:p>
        </p:txBody>
      </p:sp>
      <p:sp>
        <p:nvSpPr>
          <p:cNvPr id="4" name="正文级别 1…"/>
          <p:cNvSpPr txBox="1">
            <a:spLocks noGrp="1"/>
          </p:cNvSpPr>
          <p:nvPr>
            <p:ph type="body" idx="1"/>
          </p:nvPr>
        </p:nvSpPr>
        <p:spPr>
          <a:xfrm>
            <a:off x="609600" y="1600200"/>
            <a:ext cx="10972800" cy="5257800"/>
          </a:xfrm>
          <a:prstGeom prst="rect">
            <a:avLst/>
          </a:prstGeom>
          <a:ln w="12700">
            <a:miter lim="400000"/>
          </a:ln>
        </p:spPr>
        <p:txBody>
          <a:bodyPr lIns="45719" rIns="45719"/>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l" defTabSz="914400" rtl="0" latinLnBrk="0">
        <a:lnSpc>
          <a:spcPct val="100000"/>
        </a:lnSpc>
        <a:spcBef>
          <a:spcPts val="0"/>
        </a:spcBef>
        <a:spcAft>
          <a:spcPts val="0"/>
        </a:spcAft>
        <a:buClrTx/>
        <a:buSzTx/>
        <a:buFontTx/>
        <a:buNone/>
        <a:defRPr sz="2800" b="1" i="0" u="none" strike="noStrike" cap="none" spc="200" baseline="0">
          <a:solidFill>
            <a:srgbClr val="000000"/>
          </a:solidFill>
          <a:uFillTx/>
          <a:latin typeface="Arial" panose="020B0604020202020204"/>
          <a:ea typeface="Arial" panose="020B0604020202020204"/>
          <a:cs typeface="Arial" panose="020B0604020202020204"/>
          <a:sym typeface="Arial" panose="020B0604020202020204"/>
        </a:defRPr>
      </a:lvl1pPr>
      <a:lvl2pPr marL="0" marR="0" indent="0" algn="l" defTabSz="914400" rtl="0" latinLnBrk="0">
        <a:lnSpc>
          <a:spcPct val="100000"/>
        </a:lnSpc>
        <a:spcBef>
          <a:spcPts val="0"/>
        </a:spcBef>
        <a:spcAft>
          <a:spcPts val="0"/>
        </a:spcAft>
        <a:buClrTx/>
        <a:buSzTx/>
        <a:buFontTx/>
        <a:buNone/>
        <a:defRPr sz="2800" b="1" i="0" u="none" strike="noStrike" cap="none" spc="200" baseline="0">
          <a:solidFill>
            <a:srgbClr val="000000"/>
          </a:solidFill>
          <a:uFillTx/>
          <a:latin typeface="Arial" panose="020B0604020202020204"/>
          <a:ea typeface="Arial" panose="020B0604020202020204"/>
          <a:cs typeface="Arial" panose="020B0604020202020204"/>
          <a:sym typeface="Arial" panose="020B0604020202020204"/>
        </a:defRPr>
      </a:lvl2pPr>
      <a:lvl3pPr marL="0" marR="0" indent="0" algn="l" defTabSz="914400" rtl="0" latinLnBrk="0">
        <a:lnSpc>
          <a:spcPct val="100000"/>
        </a:lnSpc>
        <a:spcBef>
          <a:spcPts val="0"/>
        </a:spcBef>
        <a:spcAft>
          <a:spcPts val="0"/>
        </a:spcAft>
        <a:buClrTx/>
        <a:buSzTx/>
        <a:buFontTx/>
        <a:buNone/>
        <a:defRPr sz="2800" b="1" i="0" u="none" strike="noStrike" cap="none" spc="200" baseline="0">
          <a:solidFill>
            <a:srgbClr val="000000"/>
          </a:solidFill>
          <a:uFillTx/>
          <a:latin typeface="Arial" panose="020B0604020202020204"/>
          <a:ea typeface="Arial" panose="020B0604020202020204"/>
          <a:cs typeface="Arial" panose="020B0604020202020204"/>
          <a:sym typeface="Arial" panose="020B0604020202020204"/>
        </a:defRPr>
      </a:lvl3pPr>
      <a:lvl4pPr marL="0" marR="0" indent="0" algn="l" defTabSz="914400" rtl="0" latinLnBrk="0">
        <a:lnSpc>
          <a:spcPct val="100000"/>
        </a:lnSpc>
        <a:spcBef>
          <a:spcPts val="0"/>
        </a:spcBef>
        <a:spcAft>
          <a:spcPts val="0"/>
        </a:spcAft>
        <a:buClrTx/>
        <a:buSzTx/>
        <a:buFontTx/>
        <a:buNone/>
        <a:defRPr sz="2800" b="1" i="0" u="none" strike="noStrike" cap="none" spc="200" baseline="0">
          <a:solidFill>
            <a:srgbClr val="000000"/>
          </a:solidFill>
          <a:uFillTx/>
          <a:latin typeface="Arial" panose="020B0604020202020204"/>
          <a:ea typeface="Arial" panose="020B0604020202020204"/>
          <a:cs typeface="Arial" panose="020B0604020202020204"/>
          <a:sym typeface="Arial" panose="020B0604020202020204"/>
        </a:defRPr>
      </a:lvl4pPr>
      <a:lvl5pPr marL="0" marR="0" indent="0" algn="l" defTabSz="914400" rtl="0" latinLnBrk="0">
        <a:lnSpc>
          <a:spcPct val="100000"/>
        </a:lnSpc>
        <a:spcBef>
          <a:spcPts val="0"/>
        </a:spcBef>
        <a:spcAft>
          <a:spcPts val="0"/>
        </a:spcAft>
        <a:buClrTx/>
        <a:buSzTx/>
        <a:buFontTx/>
        <a:buNone/>
        <a:defRPr sz="2800" b="1" i="0" u="none" strike="noStrike" cap="none" spc="200" baseline="0">
          <a:solidFill>
            <a:srgbClr val="000000"/>
          </a:solidFill>
          <a:uFillTx/>
          <a:latin typeface="Arial" panose="020B0604020202020204"/>
          <a:ea typeface="Arial" panose="020B0604020202020204"/>
          <a:cs typeface="Arial" panose="020B0604020202020204"/>
          <a:sym typeface="Arial" panose="020B0604020202020204"/>
        </a:defRPr>
      </a:lvl5pPr>
      <a:lvl6pPr marL="0" marR="0" indent="0" algn="l" defTabSz="914400" rtl="0" latinLnBrk="0">
        <a:lnSpc>
          <a:spcPct val="100000"/>
        </a:lnSpc>
        <a:spcBef>
          <a:spcPts val="0"/>
        </a:spcBef>
        <a:spcAft>
          <a:spcPts val="0"/>
        </a:spcAft>
        <a:buClrTx/>
        <a:buSzTx/>
        <a:buFontTx/>
        <a:buNone/>
        <a:defRPr sz="2800" b="1" i="0" u="none" strike="noStrike" cap="none" spc="200" baseline="0">
          <a:solidFill>
            <a:srgbClr val="000000"/>
          </a:solidFill>
          <a:uFillTx/>
          <a:latin typeface="Arial" panose="020B0604020202020204"/>
          <a:ea typeface="Arial" panose="020B0604020202020204"/>
          <a:cs typeface="Arial" panose="020B0604020202020204"/>
          <a:sym typeface="Arial" panose="020B0604020202020204"/>
        </a:defRPr>
      </a:lvl6pPr>
      <a:lvl7pPr marL="0" marR="0" indent="0" algn="l" defTabSz="914400" rtl="0" latinLnBrk="0">
        <a:lnSpc>
          <a:spcPct val="100000"/>
        </a:lnSpc>
        <a:spcBef>
          <a:spcPts val="0"/>
        </a:spcBef>
        <a:spcAft>
          <a:spcPts val="0"/>
        </a:spcAft>
        <a:buClrTx/>
        <a:buSzTx/>
        <a:buFontTx/>
        <a:buNone/>
        <a:defRPr sz="2800" b="1" i="0" u="none" strike="noStrike" cap="none" spc="200" baseline="0">
          <a:solidFill>
            <a:srgbClr val="000000"/>
          </a:solidFill>
          <a:uFillTx/>
          <a:latin typeface="Arial" panose="020B0604020202020204"/>
          <a:ea typeface="Arial" panose="020B0604020202020204"/>
          <a:cs typeface="Arial" panose="020B0604020202020204"/>
          <a:sym typeface="Arial" panose="020B0604020202020204"/>
        </a:defRPr>
      </a:lvl7pPr>
      <a:lvl8pPr marL="0" marR="0" indent="0" algn="l" defTabSz="914400" rtl="0" latinLnBrk="0">
        <a:lnSpc>
          <a:spcPct val="100000"/>
        </a:lnSpc>
        <a:spcBef>
          <a:spcPts val="0"/>
        </a:spcBef>
        <a:spcAft>
          <a:spcPts val="0"/>
        </a:spcAft>
        <a:buClrTx/>
        <a:buSzTx/>
        <a:buFontTx/>
        <a:buNone/>
        <a:defRPr sz="2800" b="1" i="0" u="none" strike="noStrike" cap="none" spc="200" baseline="0">
          <a:solidFill>
            <a:srgbClr val="000000"/>
          </a:solidFill>
          <a:uFillTx/>
          <a:latin typeface="Arial" panose="020B0604020202020204"/>
          <a:ea typeface="Arial" panose="020B0604020202020204"/>
          <a:cs typeface="Arial" panose="020B0604020202020204"/>
          <a:sym typeface="Arial" panose="020B0604020202020204"/>
        </a:defRPr>
      </a:lvl8pPr>
      <a:lvl9pPr marL="0" marR="0" indent="0" algn="l" defTabSz="914400" rtl="0" latinLnBrk="0">
        <a:lnSpc>
          <a:spcPct val="100000"/>
        </a:lnSpc>
        <a:spcBef>
          <a:spcPts val="0"/>
        </a:spcBef>
        <a:spcAft>
          <a:spcPts val="0"/>
        </a:spcAft>
        <a:buClrTx/>
        <a:buSzTx/>
        <a:buFontTx/>
        <a:buNone/>
        <a:defRPr sz="2800" b="1" i="0" u="none" strike="noStrike" cap="none" spc="200" baseline="0">
          <a:solidFill>
            <a:srgbClr val="000000"/>
          </a:solidFill>
          <a:uFillTx/>
          <a:latin typeface="Arial" panose="020B0604020202020204"/>
          <a:ea typeface="Arial" panose="020B0604020202020204"/>
          <a:cs typeface="Arial" panose="020B0604020202020204"/>
          <a:sym typeface="Arial" panose="020B0604020202020204"/>
        </a:defRPr>
      </a:lvl9pPr>
    </p:titleStyle>
    <p:bodyStyle>
      <a:lvl1pPr marL="228600" marR="0" indent="-228600" algn="l" defTabSz="914400" rtl="0" latinLnBrk="0">
        <a:lnSpc>
          <a:spcPct val="130000"/>
        </a:lnSpc>
        <a:spcBef>
          <a:spcPts val="1000"/>
        </a:spcBef>
        <a:spcAft>
          <a:spcPts val="0"/>
        </a:spcAft>
        <a:buClrTx/>
        <a:buSzPct val="100000"/>
        <a:buFont typeface="Arial" panose="020B0604020202020204"/>
        <a:buChar char="•"/>
        <a:defRPr sz="1600" b="0" i="0" u="none" strike="noStrike" cap="none" spc="150" baseline="0">
          <a:solidFill>
            <a:srgbClr val="000000"/>
          </a:solidFill>
          <a:uFillTx/>
          <a:latin typeface="Arial" panose="020B0604020202020204"/>
          <a:ea typeface="Arial" panose="020B0604020202020204"/>
          <a:cs typeface="Arial" panose="020B0604020202020204"/>
          <a:sym typeface="Arial" panose="020B0604020202020204"/>
        </a:defRPr>
      </a:lvl1pPr>
      <a:lvl2pPr marL="685800" marR="0" indent="-228600" algn="l" defTabSz="914400" rtl="0" latinLnBrk="0">
        <a:lnSpc>
          <a:spcPct val="130000"/>
        </a:lnSpc>
        <a:spcBef>
          <a:spcPts val="1000"/>
        </a:spcBef>
        <a:spcAft>
          <a:spcPts val="0"/>
        </a:spcAft>
        <a:buClrTx/>
        <a:buSzPct val="100000"/>
        <a:buFont typeface="Arial" panose="020B0604020202020204"/>
        <a:buChar char="•"/>
        <a:defRPr sz="1600" b="0" i="0" u="none" strike="noStrike" cap="none" spc="150" baseline="0">
          <a:solidFill>
            <a:srgbClr val="000000"/>
          </a:solidFill>
          <a:uFillTx/>
          <a:latin typeface="Arial" panose="020B0604020202020204"/>
          <a:ea typeface="Arial" panose="020B0604020202020204"/>
          <a:cs typeface="Arial" panose="020B0604020202020204"/>
          <a:sym typeface="Arial" panose="020B0604020202020204"/>
        </a:defRPr>
      </a:lvl2pPr>
      <a:lvl3pPr marL="1143000" marR="0" indent="-228600" algn="l" defTabSz="914400" rtl="0" latinLnBrk="0">
        <a:lnSpc>
          <a:spcPct val="130000"/>
        </a:lnSpc>
        <a:spcBef>
          <a:spcPts val="1000"/>
        </a:spcBef>
        <a:spcAft>
          <a:spcPts val="0"/>
        </a:spcAft>
        <a:buClrTx/>
        <a:buSzPct val="100000"/>
        <a:buFont typeface="Arial" panose="020B0604020202020204"/>
        <a:buChar char="•"/>
        <a:defRPr sz="1600" b="0" i="0" u="none" strike="noStrike" cap="none" spc="150" baseline="0">
          <a:solidFill>
            <a:srgbClr val="000000"/>
          </a:solidFill>
          <a:uFillTx/>
          <a:latin typeface="Arial" panose="020B0604020202020204"/>
          <a:ea typeface="Arial" panose="020B0604020202020204"/>
          <a:cs typeface="Arial" panose="020B0604020202020204"/>
          <a:sym typeface="Arial" panose="020B0604020202020204"/>
        </a:defRPr>
      </a:lvl3pPr>
      <a:lvl4pPr marL="1600200" marR="0" indent="-228600" algn="l" defTabSz="914400" rtl="0" latinLnBrk="0">
        <a:lnSpc>
          <a:spcPct val="130000"/>
        </a:lnSpc>
        <a:spcBef>
          <a:spcPts val="1000"/>
        </a:spcBef>
        <a:spcAft>
          <a:spcPts val="0"/>
        </a:spcAft>
        <a:buClrTx/>
        <a:buSzPct val="100000"/>
        <a:buFont typeface="Arial" panose="020B0604020202020204"/>
        <a:buChar char="•"/>
        <a:defRPr sz="1600" b="0" i="0" u="none" strike="noStrike" cap="none" spc="150" baseline="0">
          <a:solidFill>
            <a:srgbClr val="000000"/>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30000"/>
        </a:lnSpc>
        <a:spcBef>
          <a:spcPts val="1000"/>
        </a:spcBef>
        <a:spcAft>
          <a:spcPts val="0"/>
        </a:spcAft>
        <a:buClrTx/>
        <a:buSzPct val="100000"/>
        <a:buFont typeface="Arial" panose="020B0604020202020204"/>
        <a:buChar char="•"/>
        <a:defRPr sz="1600" b="0" i="0" u="none" strike="noStrike" cap="none" spc="150" baseline="0">
          <a:solidFill>
            <a:srgbClr val="000000"/>
          </a:solidFill>
          <a:uFillTx/>
          <a:latin typeface="Arial" panose="020B0604020202020204"/>
          <a:ea typeface="Arial" panose="020B0604020202020204"/>
          <a:cs typeface="Arial" panose="020B0604020202020204"/>
          <a:sym typeface="Arial" panose="020B0604020202020204"/>
        </a:defRPr>
      </a:lvl5pPr>
      <a:lvl6pPr marL="2489200" marR="0" indent="-203200" algn="l" defTabSz="914400" rtl="0" latinLnBrk="0">
        <a:lnSpc>
          <a:spcPct val="130000"/>
        </a:lnSpc>
        <a:spcBef>
          <a:spcPts val="1000"/>
        </a:spcBef>
        <a:spcAft>
          <a:spcPts val="0"/>
        </a:spcAft>
        <a:buClrTx/>
        <a:buSzPct val="100000"/>
        <a:buFont typeface="Arial" panose="020B0604020202020204"/>
        <a:buChar char="•"/>
        <a:defRPr sz="1600" b="0" i="0" u="none" strike="noStrike" cap="none" spc="150" baseline="0">
          <a:solidFill>
            <a:srgbClr val="000000"/>
          </a:solidFill>
          <a:uFillTx/>
          <a:latin typeface="Arial" panose="020B0604020202020204"/>
          <a:ea typeface="Arial" panose="020B0604020202020204"/>
          <a:cs typeface="Arial" panose="020B0604020202020204"/>
          <a:sym typeface="Arial" panose="020B0604020202020204"/>
        </a:defRPr>
      </a:lvl6pPr>
      <a:lvl7pPr marL="2946400" marR="0" indent="-203200" algn="l" defTabSz="914400" rtl="0" latinLnBrk="0">
        <a:lnSpc>
          <a:spcPct val="130000"/>
        </a:lnSpc>
        <a:spcBef>
          <a:spcPts val="1000"/>
        </a:spcBef>
        <a:spcAft>
          <a:spcPts val="0"/>
        </a:spcAft>
        <a:buClrTx/>
        <a:buSzPct val="100000"/>
        <a:buFont typeface="Arial" panose="020B0604020202020204"/>
        <a:buChar char="•"/>
        <a:defRPr sz="1600" b="0" i="0" u="none" strike="noStrike" cap="none" spc="150" baseline="0">
          <a:solidFill>
            <a:srgbClr val="000000"/>
          </a:solidFill>
          <a:uFillTx/>
          <a:latin typeface="Arial" panose="020B0604020202020204"/>
          <a:ea typeface="Arial" panose="020B0604020202020204"/>
          <a:cs typeface="Arial" panose="020B0604020202020204"/>
          <a:sym typeface="Arial" panose="020B0604020202020204"/>
        </a:defRPr>
      </a:lvl7pPr>
      <a:lvl8pPr marL="3403600" marR="0" indent="-203200" algn="l" defTabSz="914400" rtl="0" latinLnBrk="0">
        <a:lnSpc>
          <a:spcPct val="130000"/>
        </a:lnSpc>
        <a:spcBef>
          <a:spcPts val="1000"/>
        </a:spcBef>
        <a:spcAft>
          <a:spcPts val="0"/>
        </a:spcAft>
        <a:buClrTx/>
        <a:buSzPct val="100000"/>
        <a:buFont typeface="Arial" panose="020B0604020202020204"/>
        <a:buChar char="•"/>
        <a:defRPr sz="1600" b="0" i="0" u="none" strike="noStrike" cap="none" spc="150" baseline="0">
          <a:solidFill>
            <a:srgbClr val="000000"/>
          </a:solidFill>
          <a:uFillTx/>
          <a:latin typeface="Arial" panose="020B0604020202020204"/>
          <a:ea typeface="Arial" panose="020B0604020202020204"/>
          <a:cs typeface="Arial" panose="020B0604020202020204"/>
          <a:sym typeface="Arial" panose="020B0604020202020204"/>
        </a:defRPr>
      </a:lvl8pPr>
      <a:lvl9pPr marL="3860800" marR="0" indent="-203200" algn="l" defTabSz="914400" rtl="0" latinLnBrk="0">
        <a:lnSpc>
          <a:spcPct val="130000"/>
        </a:lnSpc>
        <a:spcBef>
          <a:spcPts val="1000"/>
        </a:spcBef>
        <a:spcAft>
          <a:spcPts val="0"/>
        </a:spcAft>
        <a:buClrTx/>
        <a:buSzPct val="100000"/>
        <a:buFont typeface="Arial" panose="020B0604020202020204"/>
        <a:buChar char="•"/>
        <a:defRPr sz="1600" b="0" i="0" u="none" strike="noStrike" cap="none" spc="150" baseline="0">
          <a:solidFill>
            <a:srgbClr val="000000"/>
          </a:solidFill>
          <a:uFillTx/>
          <a:latin typeface="Arial" panose="020B0604020202020204"/>
          <a:ea typeface="Arial" panose="020B0604020202020204"/>
          <a:cs typeface="Arial" panose="020B0604020202020204"/>
          <a:sym typeface="Arial" panose="020B060402020202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rial" panose="020B0604020202020204"/>
        </a:defRPr>
      </a:lvl1pPr>
      <a:lvl2pPr marL="0" marR="0" indent="4572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rial" panose="020B0604020202020204"/>
        </a:defRPr>
      </a:lvl2pPr>
      <a:lvl3pPr marL="0" marR="0" indent="9144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rial" panose="020B0604020202020204"/>
        </a:defRPr>
      </a:lvl3pPr>
      <a:lvl4pPr marL="0" marR="0" indent="13716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rial" panose="020B0604020202020204"/>
        </a:defRPr>
      </a:lvl4pPr>
      <a:lvl5pPr marL="0" marR="0" indent="18288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rial" panose="020B0604020202020204"/>
        </a:defRPr>
      </a:lvl5pPr>
      <a:lvl6pPr marL="0" marR="0" indent="22860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rial" panose="020B0604020202020204"/>
        </a:defRPr>
      </a:lvl6pPr>
      <a:lvl7pPr marL="0" marR="0" indent="27432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rial" panose="020B0604020202020204"/>
        </a:defRPr>
      </a:lvl7pPr>
      <a:lvl8pPr marL="0" marR="0" indent="32004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rial" panose="020B0604020202020204"/>
        </a:defRPr>
      </a:lvl8pPr>
      <a:lvl9pPr marL="0" marR="0" indent="36576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26.GIF"/></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2.xml"/><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image" Target="../media/image38.GI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image" Target="../media/image41.GI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image" Target="../media/image42.GIF"/></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2.xml"/><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52.xml"/><Relationship Id="rId4" Type="http://schemas.openxmlformats.org/officeDocument/2006/relationships/slideLayout" Target="../slideLayouts/slideLayout2.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tags" Target="../tags/tag2.xml"/></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2.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2.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56.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2" Type="http://schemas.openxmlformats.org/officeDocument/2006/relationships/notesSlide" Target="../notesSlides/notesSlide55.xml"/><Relationship Id="rId11" Type="http://schemas.openxmlformats.org/officeDocument/2006/relationships/slideLayout" Target="../slideLayouts/slideLayout2.xml"/><Relationship Id="rId10" Type="http://schemas.openxmlformats.org/officeDocument/2006/relationships/tags" Target="../tags/tag12.xml"/><Relationship Id="rId1" Type="http://schemas.openxmlformats.org/officeDocument/2006/relationships/tags" Target="../tags/tag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60.xml"/><Relationship Id="rId6"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62.png"/><Relationship Id="rId3" Type="http://schemas.openxmlformats.org/officeDocument/2006/relationships/image" Target="../media/image1.svg"/><Relationship Id="rId2" Type="http://schemas.openxmlformats.org/officeDocument/2006/relationships/image" Target="../media/image61.png"/><Relationship Id="rId1"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image" Target="../media/image63.jpeg"/></Relationships>
</file>

<file path=ppt/slides/_rels/slide63.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5" Type="http://schemas.openxmlformats.org/officeDocument/2006/relationships/notesSlide" Target="../notesSlides/notesSlide62.xml"/><Relationship Id="rId14" Type="http://schemas.openxmlformats.org/officeDocument/2006/relationships/slideLayout" Target="../slideLayouts/slideLayout2.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3" descr="图片 3"/>
          <p:cNvPicPr>
            <a:picLocks noChangeAspect="1"/>
          </p:cNvPicPr>
          <p:nvPr/>
        </p:nvPicPr>
        <p:blipFill>
          <a:blip r:embed="rId1"/>
          <a:stretch>
            <a:fillRect/>
          </a:stretch>
        </p:blipFill>
        <p:spPr>
          <a:xfrm>
            <a:off x="0" y="-113"/>
            <a:ext cx="12192000" cy="6858001"/>
          </a:xfrm>
          <a:prstGeom prst="rect">
            <a:avLst/>
          </a:prstGeom>
          <a:ln w="12700">
            <a:miter lim="400000"/>
            <a:headEnd/>
            <a:tailEnd/>
          </a:ln>
        </p:spPr>
      </p:pic>
      <p:sp>
        <p:nvSpPr>
          <p:cNvPr id="29" name="Freeform 17"/>
          <p:cNvSpPr/>
          <p:nvPr/>
        </p:nvSpPr>
        <p:spPr>
          <a:xfrm>
            <a:off x="3727589" y="396239"/>
            <a:ext cx="4736824" cy="4731631"/>
          </a:xfrm>
          <a:custGeom>
            <a:avLst/>
            <a:gdLst/>
            <a:ahLst/>
            <a:cxnLst>
              <a:cxn ang="0">
                <a:pos x="wd2" y="hd2"/>
              </a:cxn>
              <a:cxn ang="5400000">
                <a:pos x="wd2" y="hd2"/>
              </a:cxn>
              <a:cxn ang="10800000">
                <a:pos x="wd2" y="hd2"/>
              </a:cxn>
              <a:cxn ang="16200000">
                <a:pos x="wd2" y="hd2"/>
              </a:cxn>
            </a:cxnLst>
            <a:rect l="0" t="0" r="r" b="b"/>
            <a:pathLst>
              <a:path w="21600" h="21600" extrusionOk="0">
                <a:moveTo>
                  <a:pt x="21431" y="10631"/>
                </a:moveTo>
                <a:cubicBezTo>
                  <a:pt x="21403" y="10631"/>
                  <a:pt x="21403" y="10631"/>
                  <a:pt x="21403" y="10631"/>
                </a:cubicBezTo>
                <a:cubicBezTo>
                  <a:pt x="20561" y="6581"/>
                  <a:pt x="20561" y="6581"/>
                  <a:pt x="20561" y="6581"/>
                </a:cubicBezTo>
                <a:cubicBezTo>
                  <a:pt x="20617" y="6581"/>
                  <a:pt x="20673" y="6497"/>
                  <a:pt x="20673" y="6412"/>
                </a:cubicBezTo>
                <a:cubicBezTo>
                  <a:pt x="20673" y="6328"/>
                  <a:pt x="20617" y="6244"/>
                  <a:pt x="20505" y="6244"/>
                </a:cubicBezTo>
                <a:cubicBezTo>
                  <a:pt x="20476" y="6244"/>
                  <a:pt x="20448" y="6272"/>
                  <a:pt x="20420" y="6272"/>
                </a:cubicBezTo>
                <a:cubicBezTo>
                  <a:pt x="18145" y="2981"/>
                  <a:pt x="18145" y="2981"/>
                  <a:pt x="18145" y="2981"/>
                </a:cubicBezTo>
                <a:cubicBezTo>
                  <a:pt x="18201" y="2953"/>
                  <a:pt x="18229" y="2897"/>
                  <a:pt x="18229" y="2841"/>
                </a:cubicBezTo>
                <a:cubicBezTo>
                  <a:pt x="18229" y="2756"/>
                  <a:pt x="18145" y="2700"/>
                  <a:pt x="18061" y="2700"/>
                </a:cubicBezTo>
                <a:cubicBezTo>
                  <a:pt x="18005" y="2700"/>
                  <a:pt x="17949" y="2728"/>
                  <a:pt x="17920" y="2756"/>
                </a:cubicBezTo>
                <a:cubicBezTo>
                  <a:pt x="14831" y="787"/>
                  <a:pt x="14831" y="787"/>
                  <a:pt x="14831" y="787"/>
                </a:cubicBezTo>
                <a:cubicBezTo>
                  <a:pt x="14831" y="759"/>
                  <a:pt x="14859" y="731"/>
                  <a:pt x="14859" y="703"/>
                </a:cubicBezTo>
                <a:cubicBezTo>
                  <a:pt x="14859" y="619"/>
                  <a:pt x="14775" y="534"/>
                  <a:pt x="14690" y="534"/>
                </a:cubicBezTo>
                <a:cubicBezTo>
                  <a:pt x="14606" y="534"/>
                  <a:pt x="14550" y="591"/>
                  <a:pt x="14522" y="647"/>
                </a:cubicBezTo>
                <a:cubicBezTo>
                  <a:pt x="13960" y="478"/>
                  <a:pt x="13960" y="478"/>
                  <a:pt x="13960" y="478"/>
                </a:cubicBezTo>
                <a:cubicBezTo>
                  <a:pt x="13960" y="450"/>
                  <a:pt x="13960" y="422"/>
                  <a:pt x="13960" y="422"/>
                </a:cubicBezTo>
                <a:cubicBezTo>
                  <a:pt x="13960" y="337"/>
                  <a:pt x="13904" y="253"/>
                  <a:pt x="13820" y="253"/>
                </a:cubicBezTo>
                <a:cubicBezTo>
                  <a:pt x="13735" y="253"/>
                  <a:pt x="13651" y="309"/>
                  <a:pt x="13651" y="394"/>
                </a:cubicBezTo>
                <a:cubicBezTo>
                  <a:pt x="12527" y="281"/>
                  <a:pt x="12527" y="281"/>
                  <a:pt x="12527" y="281"/>
                </a:cubicBezTo>
                <a:cubicBezTo>
                  <a:pt x="12527" y="253"/>
                  <a:pt x="12527" y="253"/>
                  <a:pt x="12527" y="253"/>
                </a:cubicBezTo>
                <a:cubicBezTo>
                  <a:pt x="12527" y="169"/>
                  <a:pt x="12443" y="84"/>
                  <a:pt x="12359" y="84"/>
                </a:cubicBezTo>
                <a:cubicBezTo>
                  <a:pt x="12275" y="84"/>
                  <a:pt x="12190" y="141"/>
                  <a:pt x="12190" y="253"/>
                </a:cubicBezTo>
                <a:cubicBezTo>
                  <a:pt x="10954" y="169"/>
                  <a:pt x="10954" y="169"/>
                  <a:pt x="10954" y="169"/>
                </a:cubicBezTo>
                <a:cubicBezTo>
                  <a:pt x="10954" y="169"/>
                  <a:pt x="10954" y="169"/>
                  <a:pt x="10954" y="169"/>
                </a:cubicBezTo>
                <a:cubicBezTo>
                  <a:pt x="10954" y="56"/>
                  <a:pt x="10870" y="0"/>
                  <a:pt x="10786" y="0"/>
                </a:cubicBezTo>
                <a:cubicBezTo>
                  <a:pt x="10702" y="0"/>
                  <a:pt x="10617" y="56"/>
                  <a:pt x="10617" y="169"/>
                </a:cubicBezTo>
                <a:cubicBezTo>
                  <a:pt x="10617" y="169"/>
                  <a:pt x="10617" y="169"/>
                  <a:pt x="10617" y="169"/>
                </a:cubicBezTo>
                <a:cubicBezTo>
                  <a:pt x="9410" y="253"/>
                  <a:pt x="9410" y="253"/>
                  <a:pt x="9410" y="253"/>
                </a:cubicBezTo>
                <a:cubicBezTo>
                  <a:pt x="9382" y="169"/>
                  <a:pt x="9325" y="84"/>
                  <a:pt x="9241" y="84"/>
                </a:cubicBezTo>
                <a:cubicBezTo>
                  <a:pt x="9129" y="84"/>
                  <a:pt x="9073" y="169"/>
                  <a:pt x="9073" y="253"/>
                </a:cubicBezTo>
                <a:cubicBezTo>
                  <a:pt x="9073" y="253"/>
                  <a:pt x="9073" y="253"/>
                  <a:pt x="9073" y="281"/>
                </a:cubicBezTo>
                <a:cubicBezTo>
                  <a:pt x="7949" y="394"/>
                  <a:pt x="7949" y="394"/>
                  <a:pt x="7949" y="394"/>
                </a:cubicBezTo>
                <a:cubicBezTo>
                  <a:pt x="7949" y="309"/>
                  <a:pt x="7893" y="253"/>
                  <a:pt x="7809" y="253"/>
                </a:cubicBezTo>
                <a:cubicBezTo>
                  <a:pt x="7696" y="253"/>
                  <a:pt x="7640" y="337"/>
                  <a:pt x="7640" y="422"/>
                </a:cubicBezTo>
                <a:cubicBezTo>
                  <a:pt x="7640" y="422"/>
                  <a:pt x="7640" y="450"/>
                  <a:pt x="7640" y="478"/>
                </a:cubicBezTo>
                <a:cubicBezTo>
                  <a:pt x="7078" y="647"/>
                  <a:pt x="7078" y="647"/>
                  <a:pt x="7078" y="647"/>
                </a:cubicBezTo>
                <a:cubicBezTo>
                  <a:pt x="7050" y="591"/>
                  <a:pt x="6994" y="534"/>
                  <a:pt x="6910" y="534"/>
                </a:cubicBezTo>
                <a:cubicBezTo>
                  <a:pt x="6825" y="534"/>
                  <a:pt x="6769" y="619"/>
                  <a:pt x="6769" y="703"/>
                </a:cubicBezTo>
                <a:cubicBezTo>
                  <a:pt x="6769" y="731"/>
                  <a:pt x="6769" y="759"/>
                  <a:pt x="6769" y="787"/>
                </a:cubicBezTo>
                <a:cubicBezTo>
                  <a:pt x="3680" y="2756"/>
                  <a:pt x="3680" y="2756"/>
                  <a:pt x="3680" y="2756"/>
                </a:cubicBezTo>
                <a:cubicBezTo>
                  <a:pt x="3651" y="2728"/>
                  <a:pt x="3595" y="2700"/>
                  <a:pt x="3539" y="2700"/>
                </a:cubicBezTo>
                <a:cubicBezTo>
                  <a:pt x="3455" y="2700"/>
                  <a:pt x="3371" y="2756"/>
                  <a:pt x="3371" y="2841"/>
                </a:cubicBezTo>
                <a:cubicBezTo>
                  <a:pt x="3371" y="2897"/>
                  <a:pt x="3399" y="2953"/>
                  <a:pt x="3455" y="2981"/>
                </a:cubicBezTo>
                <a:cubicBezTo>
                  <a:pt x="1180" y="6272"/>
                  <a:pt x="1180" y="6272"/>
                  <a:pt x="1180" y="6272"/>
                </a:cubicBezTo>
                <a:cubicBezTo>
                  <a:pt x="1152" y="6244"/>
                  <a:pt x="1124" y="6244"/>
                  <a:pt x="1095" y="6244"/>
                </a:cubicBezTo>
                <a:cubicBezTo>
                  <a:pt x="1011" y="6244"/>
                  <a:pt x="927" y="6300"/>
                  <a:pt x="927" y="6412"/>
                </a:cubicBezTo>
                <a:cubicBezTo>
                  <a:pt x="927" y="6497"/>
                  <a:pt x="983" y="6553"/>
                  <a:pt x="1067" y="6553"/>
                </a:cubicBezTo>
                <a:cubicBezTo>
                  <a:pt x="197" y="10631"/>
                  <a:pt x="197" y="10631"/>
                  <a:pt x="197" y="10631"/>
                </a:cubicBezTo>
                <a:cubicBezTo>
                  <a:pt x="197" y="10631"/>
                  <a:pt x="197" y="10631"/>
                  <a:pt x="169" y="10631"/>
                </a:cubicBezTo>
                <a:cubicBezTo>
                  <a:pt x="84" y="10631"/>
                  <a:pt x="0" y="10716"/>
                  <a:pt x="0" y="10800"/>
                </a:cubicBezTo>
                <a:cubicBezTo>
                  <a:pt x="0" y="10884"/>
                  <a:pt x="84" y="10969"/>
                  <a:pt x="169" y="10969"/>
                </a:cubicBezTo>
                <a:cubicBezTo>
                  <a:pt x="197" y="10969"/>
                  <a:pt x="197" y="10969"/>
                  <a:pt x="225" y="10969"/>
                </a:cubicBezTo>
                <a:cubicBezTo>
                  <a:pt x="1067" y="15019"/>
                  <a:pt x="1067" y="15019"/>
                  <a:pt x="1067" y="15019"/>
                </a:cubicBezTo>
                <a:cubicBezTo>
                  <a:pt x="983" y="15019"/>
                  <a:pt x="927" y="15103"/>
                  <a:pt x="927" y="15159"/>
                </a:cubicBezTo>
                <a:cubicBezTo>
                  <a:pt x="927" y="15272"/>
                  <a:pt x="1011" y="15328"/>
                  <a:pt x="1095" y="15328"/>
                </a:cubicBezTo>
                <a:cubicBezTo>
                  <a:pt x="1124" y="15328"/>
                  <a:pt x="1152" y="15328"/>
                  <a:pt x="1180" y="15300"/>
                </a:cubicBezTo>
                <a:cubicBezTo>
                  <a:pt x="3455" y="18591"/>
                  <a:pt x="3455" y="18591"/>
                  <a:pt x="3455" y="18591"/>
                </a:cubicBezTo>
                <a:cubicBezTo>
                  <a:pt x="3427" y="18619"/>
                  <a:pt x="3399" y="18675"/>
                  <a:pt x="3399" y="18731"/>
                </a:cubicBezTo>
                <a:cubicBezTo>
                  <a:pt x="3399" y="18816"/>
                  <a:pt x="3455" y="18900"/>
                  <a:pt x="3539" y="18900"/>
                </a:cubicBezTo>
                <a:cubicBezTo>
                  <a:pt x="3623" y="18900"/>
                  <a:pt x="3651" y="18872"/>
                  <a:pt x="3680" y="18816"/>
                </a:cubicBezTo>
                <a:cubicBezTo>
                  <a:pt x="6769" y="20784"/>
                  <a:pt x="6769" y="20784"/>
                  <a:pt x="6769" y="20784"/>
                </a:cubicBezTo>
                <a:cubicBezTo>
                  <a:pt x="6769" y="20813"/>
                  <a:pt x="6741" y="20841"/>
                  <a:pt x="6741" y="20869"/>
                </a:cubicBezTo>
                <a:cubicBezTo>
                  <a:pt x="6741" y="20981"/>
                  <a:pt x="6825" y="21038"/>
                  <a:pt x="6910" y="21038"/>
                </a:cubicBezTo>
                <a:cubicBezTo>
                  <a:pt x="6994" y="21038"/>
                  <a:pt x="7050" y="20981"/>
                  <a:pt x="7078" y="20925"/>
                </a:cubicBezTo>
                <a:cubicBezTo>
                  <a:pt x="7640" y="21122"/>
                  <a:pt x="7640" y="21122"/>
                  <a:pt x="7640" y="21122"/>
                </a:cubicBezTo>
                <a:cubicBezTo>
                  <a:pt x="7640" y="21122"/>
                  <a:pt x="7640" y="21122"/>
                  <a:pt x="7640" y="21150"/>
                </a:cubicBezTo>
                <a:cubicBezTo>
                  <a:pt x="7640" y="21234"/>
                  <a:pt x="7724" y="21291"/>
                  <a:pt x="7809" y="21291"/>
                </a:cubicBezTo>
                <a:cubicBezTo>
                  <a:pt x="7893" y="21291"/>
                  <a:pt x="7949" y="21263"/>
                  <a:pt x="7949" y="21178"/>
                </a:cubicBezTo>
                <a:cubicBezTo>
                  <a:pt x="9073" y="21319"/>
                  <a:pt x="9073" y="21319"/>
                  <a:pt x="9073" y="21319"/>
                </a:cubicBezTo>
                <a:cubicBezTo>
                  <a:pt x="9073" y="21319"/>
                  <a:pt x="9073" y="21319"/>
                  <a:pt x="9073" y="21319"/>
                </a:cubicBezTo>
                <a:cubicBezTo>
                  <a:pt x="9073" y="21431"/>
                  <a:pt x="9157" y="21488"/>
                  <a:pt x="9241" y="21488"/>
                </a:cubicBezTo>
                <a:cubicBezTo>
                  <a:pt x="9325" y="21488"/>
                  <a:pt x="9410" y="21431"/>
                  <a:pt x="9410" y="21347"/>
                </a:cubicBezTo>
                <a:cubicBezTo>
                  <a:pt x="10646" y="21403"/>
                  <a:pt x="10646" y="21403"/>
                  <a:pt x="10646" y="21403"/>
                </a:cubicBezTo>
                <a:cubicBezTo>
                  <a:pt x="10646" y="21403"/>
                  <a:pt x="10646" y="21431"/>
                  <a:pt x="10646" y="21431"/>
                </a:cubicBezTo>
                <a:cubicBezTo>
                  <a:pt x="10646" y="21516"/>
                  <a:pt x="10702" y="21600"/>
                  <a:pt x="10814" y="21600"/>
                </a:cubicBezTo>
                <a:cubicBezTo>
                  <a:pt x="10898" y="21600"/>
                  <a:pt x="10954" y="21516"/>
                  <a:pt x="10954" y="21431"/>
                </a:cubicBezTo>
                <a:cubicBezTo>
                  <a:pt x="10954" y="21431"/>
                  <a:pt x="10954" y="21403"/>
                  <a:pt x="10954" y="21403"/>
                </a:cubicBezTo>
                <a:cubicBezTo>
                  <a:pt x="12218" y="21347"/>
                  <a:pt x="12218" y="21347"/>
                  <a:pt x="12218" y="21347"/>
                </a:cubicBezTo>
                <a:cubicBezTo>
                  <a:pt x="12247" y="21403"/>
                  <a:pt x="12303" y="21459"/>
                  <a:pt x="12387" y="21459"/>
                </a:cubicBezTo>
                <a:cubicBezTo>
                  <a:pt x="12471" y="21459"/>
                  <a:pt x="12556" y="21403"/>
                  <a:pt x="12556" y="21319"/>
                </a:cubicBezTo>
                <a:cubicBezTo>
                  <a:pt x="13651" y="21178"/>
                  <a:pt x="13651" y="21178"/>
                  <a:pt x="13651" y="21178"/>
                </a:cubicBezTo>
                <a:cubicBezTo>
                  <a:pt x="13651" y="21263"/>
                  <a:pt x="13735" y="21319"/>
                  <a:pt x="13820" y="21319"/>
                </a:cubicBezTo>
                <a:cubicBezTo>
                  <a:pt x="13904" y="21319"/>
                  <a:pt x="13960" y="21263"/>
                  <a:pt x="13960" y="21150"/>
                </a:cubicBezTo>
                <a:cubicBezTo>
                  <a:pt x="13960" y="21150"/>
                  <a:pt x="13960" y="21122"/>
                  <a:pt x="13960" y="21122"/>
                </a:cubicBezTo>
                <a:cubicBezTo>
                  <a:pt x="14522" y="20925"/>
                  <a:pt x="14522" y="20925"/>
                  <a:pt x="14522" y="20925"/>
                </a:cubicBezTo>
                <a:cubicBezTo>
                  <a:pt x="14550" y="21009"/>
                  <a:pt x="14606" y="21038"/>
                  <a:pt x="14690" y="21038"/>
                </a:cubicBezTo>
                <a:cubicBezTo>
                  <a:pt x="14775" y="21038"/>
                  <a:pt x="14859" y="20981"/>
                  <a:pt x="14859" y="20869"/>
                </a:cubicBezTo>
                <a:cubicBezTo>
                  <a:pt x="14859" y="20841"/>
                  <a:pt x="14831" y="20813"/>
                  <a:pt x="14831" y="20784"/>
                </a:cubicBezTo>
                <a:cubicBezTo>
                  <a:pt x="17920" y="18816"/>
                  <a:pt x="17920" y="18816"/>
                  <a:pt x="17920" y="18816"/>
                </a:cubicBezTo>
                <a:cubicBezTo>
                  <a:pt x="17949" y="18872"/>
                  <a:pt x="18005" y="18900"/>
                  <a:pt x="18061" y="18900"/>
                </a:cubicBezTo>
                <a:cubicBezTo>
                  <a:pt x="18145" y="18900"/>
                  <a:pt x="18229" y="18816"/>
                  <a:pt x="18229" y="18731"/>
                </a:cubicBezTo>
                <a:cubicBezTo>
                  <a:pt x="18229" y="18675"/>
                  <a:pt x="18201" y="18619"/>
                  <a:pt x="18145" y="18591"/>
                </a:cubicBezTo>
                <a:cubicBezTo>
                  <a:pt x="20392" y="15328"/>
                  <a:pt x="20392" y="15328"/>
                  <a:pt x="20392" y="15328"/>
                </a:cubicBezTo>
                <a:cubicBezTo>
                  <a:pt x="20420" y="15356"/>
                  <a:pt x="20448" y="15356"/>
                  <a:pt x="20476" y="15356"/>
                </a:cubicBezTo>
                <a:cubicBezTo>
                  <a:pt x="20561" y="15356"/>
                  <a:pt x="20645" y="15272"/>
                  <a:pt x="20645" y="15188"/>
                </a:cubicBezTo>
                <a:cubicBezTo>
                  <a:pt x="20645" y="15103"/>
                  <a:pt x="20589" y="15047"/>
                  <a:pt x="20533" y="15047"/>
                </a:cubicBezTo>
                <a:cubicBezTo>
                  <a:pt x="21403" y="10969"/>
                  <a:pt x="21403" y="10969"/>
                  <a:pt x="21403" y="10969"/>
                </a:cubicBezTo>
                <a:cubicBezTo>
                  <a:pt x="21403" y="10969"/>
                  <a:pt x="21403" y="10969"/>
                  <a:pt x="21431" y="10969"/>
                </a:cubicBezTo>
                <a:cubicBezTo>
                  <a:pt x="21516" y="10969"/>
                  <a:pt x="21600" y="10884"/>
                  <a:pt x="21600" y="10800"/>
                </a:cubicBezTo>
                <a:cubicBezTo>
                  <a:pt x="21600" y="10716"/>
                  <a:pt x="21516" y="10631"/>
                  <a:pt x="21431" y="10631"/>
                </a:cubicBezTo>
                <a:close/>
                <a:moveTo>
                  <a:pt x="21375" y="10631"/>
                </a:moveTo>
                <a:cubicBezTo>
                  <a:pt x="21319" y="10659"/>
                  <a:pt x="21263" y="10716"/>
                  <a:pt x="21263" y="10772"/>
                </a:cubicBezTo>
                <a:cubicBezTo>
                  <a:pt x="19746" y="10772"/>
                  <a:pt x="19746" y="10772"/>
                  <a:pt x="19746" y="10772"/>
                </a:cubicBezTo>
                <a:cubicBezTo>
                  <a:pt x="19746" y="10659"/>
                  <a:pt x="19634" y="10547"/>
                  <a:pt x="19521" y="10547"/>
                </a:cubicBezTo>
                <a:cubicBezTo>
                  <a:pt x="19521" y="10547"/>
                  <a:pt x="19493" y="10575"/>
                  <a:pt x="19493" y="10575"/>
                </a:cubicBezTo>
                <a:cubicBezTo>
                  <a:pt x="19381" y="9816"/>
                  <a:pt x="19381" y="9816"/>
                  <a:pt x="19381" y="9816"/>
                </a:cubicBezTo>
                <a:cubicBezTo>
                  <a:pt x="18819" y="6356"/>
                  <a:pt x="18819" y="6356"/>
                  <a:pt x="18819" y="6356"/>
                </a:cubicBezTo>
                <a:cubicBezTo>
                  <a:pt x="18904" y="6356"/>
                  <a:pt x="18988" y="6272"/>
                  <a:pt x="18988" y="6187"/>
                </a:cubicBezTo>
                <a:cubicBezTo>
                  <a:pt x="19100" y="6187"/>
                  <a:pt x="19100" y="6187"/>
                  <a:pt x="19100" y="6187"/>
                </a:cubicBezTo>
                <a:cubicBezTo>
                  <a:pt x="20364" y="6384"/>
                  <a:pt x="20364" y="6384"/>
                  <a:pt x="20364" y="6384"/>
                </a:cubicBezTo>
                <a:cubicBezTo>
                  <a:pt x="20336" y="6412"/>
                  <a:pt x="20336" y="6412"/>
                  <a:pt x="20336" y="6412"/>
                </a:cubicBezTo>
                <a:cubicBezTo>
                  <a:pt x="20336" y="6525"/>
                  <a:pt x="20420" y="6581"/>
                  <a:pt x="20505" y="6581"/>
                </a:cubicBezTo>
                <a:cubicBezTo>
                  <a:pt x="20505" y="6581"/>
                  <a:pt x="20533" y="6581"/>
                  <a:pt x="20533" y="6581"/>
                </a:cubicBezTo>
                <a:lnTo>
                  <a:pt x="21375" y="10631"/>
                </a:lnTo>
                <a:close/>
                <a:moveTo>
                  <a:pt x="13820" y="21009"/>
                </a:moveTo>
                <a:cubicBezTo>
                  <a:pt x="13707" y="21009"/>
                  <a:pt x="13651" y="21066"/>
                  <a:pt x="13651" y="21150"/>
                </a:cubicBezTo>
                <a:cubicBezTo>
                  <a:pt x="12556" y="21291"/>
                  <a:pt x="12556" y="21291"/>
                  <a:pt x="12556" y="21291"/>
                </a:cubicBezTo>
                <a:cubicBezTo>
                  <a:pt x="12527" y="21234"/>
                  <a:pt x="12527" y="21206"/>
                  <a:pt x="12499" y="21178"/>
                </a:cubicBezTo>
                <a:cubicBezTo>
                  <a:pt x="13876" y="19547"/>
                  <a:pt x="13876" y="19547"/>
                  <a:pt x="13876" y="19547"/>
                </a:cubicBezTo>
                <a:cubicBezTo>
                  <a:pt x="13904" y="19575"/>
                  <a:pt x="13960" y="19575"/>
                  <a:pt x="14016" y="19575"/>
                </a:cubicBezTo>
                <a:cubicBezTo>
                  <a:pt x="14157" y="19575"/>
                  <a:pt x="14241" y="19491"/>
                  <a:pt x="14241" y="19350"/>
                </a:cubicBezTo>
                <a:cubicBezTo>
                  <a:pt x="14241" y="19350"/>
                  <a:pt x="14241" y="19350"/>
                  <a:pt x="14241" y="19350"/>
                </a:cubicBezTo>
                <a:cubicBezTo>
                  <a:pt x="16404" y="19125"/>
                  <a:pt x="16404" y="19125"/>
                  <a:pt x="16404" y="19125"/>
                </a:cubicBezTo>
                <a:cubicBezTo>
                  <a:pt x="16460" y="19125"/>
                  <a:pt x="16460" y="19125"/>
                  <a:pt x="16460" y="19125"/>
                </a:cubicBezTo>
                <a:cubicBezTo>
                  <a:pt x="16460" y="19153"/>
                  <a:pt x="16460" y="19181"/>
                  <a:pt x="16488" y="19209"/>
                </a:cubicBezTo>
                <a:cubicBezTo>
                  <a:pt x="13932" y="21038"/>
                  <a:pt x="13932" y="21038"/>
                  <a:pt x="13932" y="21038"/>
                </a:cubicBezTo>
                <a:cubicBezTo>
                  <a:pt x="13904" y="21009"/>
                  <a:pt x="13848" y="21009"/>
                  <a:pt x="13820" y="21009"/>
                </a:cubicBezTo>
                <a:close/>
                <a:moveTo>
                  <a:pt x="11039" y="19434"/>
                </a:moveTo>
                <a:cubicBezTo>
                  <a:pt x="11039" y="19322"/>
                  <a:pt x="10926" y="19209"/>
                  <a:pt x="10814" y="19209"/>
                </a:cubicBezTo>
                <a:cubicBezTo>
                  <a:pt x="10814" y="16088"/>
                  <a:pt x="10814" y="16088"/>
                  <a:pt x="10814" y="16088"/>
                </a:cubicBezTo>
                <a:cubicBezTo>
                  <a:pt x="11011" y="16088"/>
                  <a:pt x="11151" y="15947"/>
                  <a:pt x="11151" y="15750"/>
                </a:cubicBezTo>
                <a:cubicBezTo>
                  <a:pt x="11151" y="15750"/>
                  <a:pt x="11151" y="15750"/>
                  <a:pt x="11151" y="15750"/>
                </a:cubicBezTo>
                <a:cubicBezTo>
                  <a:pt x="13848" y="15666"/>
                  <a:pt x="13848" y="15666"/>
                  <a:pt x="13848" y="15666"/>
                </a:cubicBezTo>
                <a:cubicBezTo>
                  <a:pt x="14999" y="15638"/>
                  <a:pt x="14999" y="15638"/>
                  <a:pt x="14999" y="15638"/>
                </a:cubicBezTo>
                <a:cubicBezTo>
                  <a:pt x="14999" y="15778"/>
                  <a:pt x="15083" y="15891"/>
                  <a:pt x="15196" y="15919"/>
                </a:cubicBezTo>
                <a:cubicBezTo>
                  <a:pt x="14072" y="19125"/>
                  <a:pt x="14072" y="19125"/>
                  <a:pt x="14072" y="19125"/>
                </a:cubicBezTo>
                <a:cubicBezTo>
                  <a:pt x="14044" y="19097"/>
                  <a:pt x="14044" y="19097"/>
                  <a:pt x="14016" y="19097"/>
                </a:cubicBezTo>
                <a:cubicBezTo>
                  <a:pt x="13876" y="19097"/>
                  <a:pt x="13763" y="19209"/>
                  <a:pt x="13763" y="19350"/>
                </a:cubicBezTo>
                <a:cubicBezTo>
                  <a:pt x="13763" y="19350"/>
                  <a:pt x="13763" y="19350"/>
                  <a:pt x="13763" y="19350"/>
                </a:cubicBezTo>
                <a:cubicBezTo>
                  <a:pt x="13651" y="19350"/>
                  <a:pt x="13651" y="19350"/>
                  <a:pt x="13651" y="19350"/>
                </a:cubicBezTo>
                <a:lnTo>
                  <a:pt x="11039" y="19434"/>
                </a:lnTo>
                <a:close/>
                <a:moveTo>
                  <a:pt x="10561" y="19434"/>
                </a:moveTo>
                <a:cubicBezTo>
                  <a:pt x="7837" y="19350"/>
                  <a:pt x="7837" y="19350"/>
                  <a:pt x="7837" y="19350"/>
                </a:cubicBezTo>
                <a:cubicBezTo>
                  <a:pt x="7837" y="19238"/>
                  <a:pt x="7724" y="19125"/>
                  <a:pt x="7612" y="19125"/>
                </a:cubicBezTo>
                <a:cubicBezTo>
                  <a:pt x="7584" y="19125"/>
                  <a:pt x="7556" y="19125"/>
                  <a:pt x="7556" y="19153"/>
                </a:cubicBezTo>
                <a:cubicBezTo>
                  <a:pt x="7163" y="18056"/>
                  <a:pt x="7163" y="18056"/>
                  <a:pt x="7163" y="18056"/>
                </a:cubicBezTo>
                <a:cubicBezTo>
                  <a:pt x="6404" y="15947"/>
                  <a:pt x="6404" y="15947"/>
                  <a:pt x="6404" y="15947"/>
                </a:cubicBezTo>
                <a:cubicBezTo>
                  <a:pt x="6517" y="15891"/>
                  <a:pt x="6629" y="15778"/>
                  <a:pt x="6629" y="15638"/>
                </a:cubicBezTo>
                <a:cubicBezTo>
                  <a:pt x="8314" y="15694"/>
                  <a:pt x="8314" y="15694"/>
                  <a:pt x="8314" y="15694"/>
                </a:cubicBezTo>
                <a:cubicBezTo>
                  <a:pt x="10449" y="15750"/>
                  <a:pt x="10449" y="15750"/>
                  <a:pt x="10449" y="15750"/>
                </a:cubicBezTo>
                <a:cubicBezTo>
                  <a:pt x="10449" y="15750"/>
                  <a:pt x="10449" y="15750"/>
                  <a:pt x="10449" y="15750"/>
                </a:cubicBezTo>
                <a:cubicBezTo>
                  <a:pt x="10449" y="15947"/>
                  <a:pt x="10589" y="16088"/>
                  <a:pt x="10786" y="16088"/>
                </a:cubicBezTo>
                <a:cubicBezTo>
                  <a:pt x="10786" y="19209"/>
                  <a:pt x="10786" y="19209"/>
                  <a:pt x="10786" y="19209"/>
                </a:cubicBezTo>
                <a:cubicBezTo>
                  <a:pt x="10674" y="19209"/>
                  <a:pt x="10561" y="19294"/>
                  <a:pt x="10561" y="19434"/>
                </a:cubicBezTo>
                <a:close/>
                <a:moveTo>
                  <a:pt x="4915" y="18872"/>
                </a:moveTo>
                <a:cubicBezTo>
                  <a:pt x="4887" y="18872"/>
                  <a:pt x="4859" y="18872"/>
                  <a:pt x="4831" y="18900"/>
                </a:cubicBezTo>
                <a:cubicBezTo>
                  <a:pt x="2977" y="15638"/>
                  <a:pt x="2977" y="15638"/>
                  <a:pt x="2977" y="15638"/>
                </a:cubicBezTo>
                <a:cubicBezTo>
                  <a:pt x="3034" y="15609"/>
                  <a:pt x="3090" y="15553"/>
                  <a:pt x="3090" y="15469"/>
                </a:cubicBezTo>
                <a:cubicBezTo>
                  <a:pt x="4494" y="15553"/>
                  <a:pt x="4494" y="15553"/>
                  <a:pt x="4494" y="15553"/>
                </a:cubicBezTo>
                <a:cubicBezTo>
                  <a:pt x="5927" y="15609"/>
                  <a:pt x="5927" y="15609"/>
                  <a:pt x="5927" y="15609"/>
                </a:cubicBezTo>
                <a:cubicBezTo>
                  <a:pt x="5927" y="15806"/>
                  <a:pt x="6095" y="15947"/>
                  <a:pt x="6292" y="15947"/>
                </a:cubicBezTo>
                <a:cubicBezTo>
                  <a:pt x="6320" y="15947"/>
                  <a:pt x="6348" y="15947"/>
                  <a:pt x="6376" y="15947"/>
                </a:cubicBezTo>
                <a:cubicBezTo>
                  <a:pt x="7528" y="19153"/>
                  <a:pt x="7528" y="19153"/>
                  <a:pt x="7528" y="19153"/>
                </a:cubicBezTo>
                <a:cubicBezTo>
                  <a:pt x="7443" y="19181"/>
                  <a:pt x="7387" y="19238"/>
                  <a:pt x="7359" y="19322"/>
                </a:cubicBezTo>
                <a:cubicBezTo>
                  <a:pt x="5421" y="19125"/>
                  <a:pt x="5421" y="19125"/>
                  <a:pt x="5421" y="19125"/>
                </a:cubicBezTo>
                <a:cubicBezTo>
                  <a:pt x="5168" y="19097"/>
                  <a:pt x="5168" y="19097"/>
                  <a:pt x="5168" y="19097"/>
                </a:cubicBezTo>
                <a:cubicBezTo>
                  <a:pt x="5168" y="19097"/>
                  <a:pt x="5168" y="19097"/>
                  <a:pt x="5168" y="19097"/>
                </a:cubicBezTo>
                <a:cubicBezTo>
                  <a:pt x="5168" y="18984"/>
                  <a:pt x="5056" y="18872"/>
                  <a:pt x="4915" y="18872"/>
                </a:cubicBezTo>
                <a:close/>
                <a:moveTo>
                  <a:pt x="4944" y="2728"/>
                </a:moveTo>
                <a:cubicBezTo>
                  <a:pt x="5056" y="2728"/>
                  <a:pt x="5168" y="2616"/>
                  <a:pt x="5168" y="2503"/>
                </a:cubicBezTo>
                <a:cubicBezTo>
                  <a:pt x="5168" y="2475"/>
                  <a:pt x="5168" y="2475"/>
                  <a:pt x="5168" y="2475"/>
                </a:cubicBezTo>
                <a:cubicBezTo>
                  <a:pt x="7359" y="2250"/>
                  <a:pt x="7359" y="2250"/>
                  <a:pt x="7359" y="2250"/>
                </a:cubicBezTo>
                <a:cubicBezTo>
                  <a:pt x="7359" y="2334"/>
                  <a:pt x="7415" y="2419"/>
                  <a:pt x="7500" y="2447"/>
                </a:cubicBezTo>
                <a:cubicBezTo>
                  <a:pt x="6432" y="5456"/>
                  <a:pt x="6432" y="5456"/>
                  <a:pt x="6432" y="5456"/>
                </a:cubicBezTo>
                <a:cubicBezTo>
                  <a:pt x="6376" y="5653"/>
                  <a:pt x="6376" y="5653"/>
                  <a:pt x="6376" y="5653"/>
                </a:cubicBezTo>
                <a:cubicBezTo>
                  <a:pt x="6348" y="5625"/>
                  <a:pt x="6292" y="5625"/>
                  <a:pt x="6264" y="5625"/>
                </a:cubicBezTo>
                <a:cubicBezTo>
                  <a:pt x="6067" y="5625"/>
                  <a:pt x="5899" y="5766"/>
                  <a:pt x="5899" y="5962"/>
                </a:cubicBezTo>
                <a:cubicBezTo>
                  <a:pt x="4494" y="6047"/>
                  <a:pt x="4494" y="6047"/>
                  <a:pt x="4494" y="6047"/>
                </a:cubicBezTo>
                <a:cubicBezTo>
                  <a:pt x="3090" y="6103"/>
                  <a:pt x="3090" y="6103"/>
                  <a:pt x="3090" y="6103"/>
                </a:cubicBezTo>
                <a:cubicBezTo>
                  <a:pt x="3090" y="6019"/>
                  <a:pt x="3062" y="5934"/>
                  <a:pt x="2977" y="5906"/>
                </a:cubicBezTo>
                <a:cubicBezTo>
                  <a:pt x="4803" y="2700"/>
                  <a:pt x="4803" y="2700"/>
                  <a:pt x="4803" y="2700"/>
                </a:cubicBezTo>
                <a:cubicBezTo>
                  <a:pt x="4859" y="2728"/>
                  <a:pt x="4887" y="2728"/>
                  <a:pt x="4944" y="2728"/>
                </a:cubicBezTo>
                <a:close/>
                <a:moveTo>
                  <a:pt x="10561" y="2137"/>
                </a:moveTo>
                <a:cubicBezTo>
                  <a:pt x="10589" y="2250"/>
                  <a:pt x="10674" y="2362"/>
                  <a:pt x="10786" y="2362"/>
                </a:cubicBezTo>
                <a:cubicBezTo>
                  <a:pt x="10786" y="5512"/>
                  <a:pt x="10786" y="5512"/>
                  <a:pt x="10786" y="5512"/>
                </a:cubicBezTo>
                <a:cubicBezTo>
                  <a:pt x="10589" y="5512"/>
                  <a:pt x="10449" y="5653"/>
                  <a:pt x="10449" y="5850"/>
                </a:cubicBezTo>
                <a:cubicBezTo>
                  <a:pt x="7752" y="5906"/>
                  <a:pt x="7752" y="5906"/>
                  <a:pt x="7752" y="5906"/>
                </a:cubicBezTo>
                <a:cubicBezTo>
                  <a:pt x="6601" y="5934"/>
                  <a:pt x="6601" y="5934"/>
                  <a:pt x="6601" y="5934"/>
                </a:cubicBezTo>
                <a:cubicBezTo>
                  <a:pt x="6601" y="5822"/>
                  <a:pt x="6517" y="5709"/>
                  <a:pt x="6404" y="5653"/>
                </a:cubicBezTo>
                <a:cubicBezTo>
                  <a:pt x="7528" y="2475"/>
                  <a:pt x="7528" y="2475"/>
                  <a:pt x="7528" y="2475"/>
                </a:cubicBezTo>
                <a:cubicBezTo>
                  <a:pt x="7556" y="2475"/>
                  <a:pt x="7584" y="2475"/>
                  <a:pt x="7584" y="2475"/>
                </a:cubicBezTo>
                <a:cubicBezTo>
                  <a:pt x="7724" y="2475"/>
                  <a:pt x="7837" y="2362"/>
                  <a:pt x="7837" y="2222"/>
                </a:cubicBezTo>
                <a:cubicBezTo>
                  <a:pt x="7837" y="2222"/>
                  <a:pt x="7837" y="2222"/>
                  <a:pt x="7837" y="2222"/>
                </a:cubicBezTo>
                <a:cubicBezTo>
                  <a:pt x="7949" y="2222"/>
                  <a:pt x="7949" y="2222"/>
                  <a:pt x="7949" y="2222"/>
                </a:cubicBezTo>
                <a:lnTo>
                  <a:pt x="10561" y="2137"/>
                </a:lnTo>
                <a:close/>
                <a:moveTo>
                  <a:pt x="11067" y="2137"/>
                </a:moveTo>
                <a:cubicBezTo>
                  <a:pt x="13763" y="2222"/>
                  <a:pt x="13763" y="2222"/>
                  <a:pt x="13763" y="2222"/>
                </a:cubicBezTo>
                <a:cubicBezTo>
                  <a:pt x="13763" y="2334"/>
                  <a:pt x="13876" y="2447"/>
                  <a:pt x="14016" y="2447"/>
                </a:cubicBezTo>
                <a:cubicBezTo>
                  <a:pt x="14016" y="2447"/>
                  <a:pt x="14044" y="2447"/>
                  <a:pt x="14072" y="2447"/>
                </a:cubicBezTo>
                <a:cubicBezTo>
                  <a:pt x="14437" y="3516"/>
                  <a:pt x="14437" y="3516"/>
                  <a:pt x="14437" y="3516"/>
                </a:cubicBezTo>
                <a:cubicBezTo>
                  <a:pt x="15196" y="5653"/>
                  <a:pt x="15196" y="5653"/>
                  <a:pt x="15196" y="5653"/>
                </a:cubicBezTo>
                <a:cubicBezTo>
                  <a:pt x="15083" y="5681"/>
                  <a:pt x="14971" y="5794"/>
                  <a:pt x="14971" y="5934"/>
                </a:cubicBezTo>
                <a:cubicBezTo>
                  <a:pt x="13286" y="5906"/>
                  <a:pt x="13286" y="5906"/>
                  <a:pt x="13286" y="5906"/>
                </a:cubicBezTo>
                <a:cubicBezTo>
                  <a:pt x="11151" y="5850"/>
                  <a:pt x="11151" y="5850"/>
                  <a:pt x="11151" y="5850"/>
                </a:cubicBezTo>
                <a:cubicBezTo>
                  <a:pt x="11123" y="5653"/>
                  <a:pt x="10983" y="5512"/>
                  <a:pt x="10814" y="5512"/>
                </a:cubicBezTo>
                <a:cubicBezTo>
                  <a:pt x="10814" y="2362"/>
                  <a:pt x="10814" y="2362"/>
                  <a:pt x="10814" y="2362"/>
                </a:cubicBezTo>
                <a:cubicBezTo>
                  <a:pt x="10954" y="2362"/>
                  <a:pt x="11039" y="2278"/>
                  <a:pt x="11067" y="2137"/>
                </a:cubicBezTo>
                <a:close/>
                <a:moveTo>
                  <a:pt x="16685" y="2728"/>
                </a:moveTo>
                <a:cubicBezTo>
                  <a:pt x="16713" y="2728"/>
                  <a:pt x="16769" y="2728"/>
                  <a:pt x="16797" y="2700"/>
                </a:cubicBezTo>
                <a:cubicBezTo>
                  <a:pt x="18651" y="5934"/>
                  <a:pt x="18651" y="5934"/>
                  <a:pt x="18651" y="5934"/>
                </a:cubicBezTo>
                <a:cubicBezTo>
                  <a:pt x="18566" y="5962"/>
                  <a:pt x="18538" y="6019"/>
                  <a:pt x="18510" y="6103"/>
                </a:cubicBezTo>
                <a:cubicBezTo>
                  <a:pt x="17106" y="6047"/>
                  <a:pt x="17106" y="6047"/>
                  <a:pt x="17106" y="6047"/>
                </a:cubicBezTo>
                <a:cubicBezTo>
                  <a:pt x="15673" y="5962"/>
                  <a:pt x="15673" y="5962"/>
                  <a:pt x="15673" y="5962"/>
                </a:cubicBezTo>
                <a:cubicBezTo>
                  <a:pt x="15673" y="5766"/>
                  <a:pt x="15505" y="5625"/>
                  <a:pt x="15308" y="5625"/>
                </a:cubicBezTo>
                <a:cubicBezTo>
                  <a:pt x="15280" y="5625"/>
                  <a:pt x="15252" y="5625"/>
                  <a:pt x="15224" y="5625"/>
                </a:cubicBezTo>
                <a:cubicBezTo>
                  <a:pt x="14072" y="2419"/>
                  <a:pt x="14072" y="2419"/>
                  <a:pt x="14072" y="2419"/>
                </a:cubicBezTo>
                <a:cubicBezTo>
                  <a:pt x="14157" y="2391"/>
                  <a:pt x="14213" y="2334"/>
                  <a:pt x="14241" y="2250"/>
                </a:cubicBezTo>
                <a:cubicBezTo>
                  <a:pt x="16151" y="2447"/>
                  <a:pt x="16151" y="2447"/>
                  <a:pt x="16151" y="2447"/>
                </a:cubicBezTo>
                <a:cubicBezTo>
                  <a:pt x="16432" y="2475"/>
                  <a:pt x="16432" y="2475"/>
                  <a:pt x="16432" y="2475"/>
                </a:cubicBezTo>
                <a:cubicBezTo>
                  <a:pt x="16432" y="2475"/>
                  <a:pt x="16432" y="2475"/>
                  <a:pt x="16432" y="2503"/>
                </a:cubicBezTo>
                <a:cubicBezTo>
                  <a:pt x="16432" y="2616"/>
                  <a:pt x="16544" y="2728"/>
                  <a:pt x="16685" y="2728"/>
                </a:cubicBezTo>
                <a:close/>
                <a:moveTo>
                  <a:pt x="19269" y="10772"/>
                </a:moveTo>
                <a:cubicBezTo>
                  <a:pt x="16151" y="10772"/>
                  <a:pt x="16151" y="10772"/>
                  <a:pt x="16151" y="10772"/>
                </a:cubicBezTo>
                <a:cubicBezTo>
                  <a:pt x="16123" y="10603"/>
                  <a:pt x="15982" y="10434"/>
                  <a:pt x="15786" y="10434"/>
                </a:cubicBezTo>
                <a:cubicBezTo>
                  <a:pt x="15786" y="10434"/>
                  <a:pt x="15786" y="10462"/>
                  <a:pt x="15758" y="10462"/>
                </a:cubicBezTo>
                <a:cubicBezTo>
                  <a:pt x="15364" y="6328"/>
                  <a:pt x="15364" y="6328"/>
                  <a:pt x="15364" y="6328"/>
                </a:cubicBezTo>
                <a:cubicBezTo>
                  <a:pt x="15533" y="6300"/>
                  <a:pt x="15673" y="6159"/>
                  <a:pt x="15673" y="5991"/>
                </a:cubicBezTo>
                <a:cubicBezTo>
                  <a:pt x="18510" y="6131"/>
                  <a:pt x="18510" y="6131"/>
                  <a:pt x="18510" y="6131"/>
                </a:cubicBezTo>
                <a:cubicBezTo>
                  <a:pt x="18510" y="6131"/>
                  <a:pt x="18510" y="6131"/>
                  <a:pt x="18510" y="6131"/>
                </a:cubicBezTo>
                <a:cubicBezTo>
                  <a:pt x="18510" y="6272"/>
                  <a:pt x="18623" y="6384"/>
                  <a:pt x="18763" y="6384"/>
                </a:cubicBezTo>
                <a:cubicBezTo>
                  <a:pt x="18763" y="6384"/>
                  <a:pt x="18791" y="6384"/>
                  <a:pt x="18791" y="6384"/>
                </a:cubicBezTo>
                <a:cubicBezTo>
                  <a:pt x="19465" y="10575"/>
                  <a:pt x="19465" y="10575"/>
                  <a:pt x="19465" y="10575"/>
                </a:cubicBezTo>
                <a:cubicBezTo>
                  <a:pt x="19381" y="10575"/>
                  <a:pt x="19297" y="10659"/>
                  <a:pt x="19269" y="10772"/>
                </a:cubicBezTo>
                <a:close/>
                <a:moveTo>
                  <a:pt x="15336" y="15244"/>
                </a:moveTo>
                <a:cubicBezTo>
                  <a:pt x="15140" y="15244"/>
                  <a:pt x="14999" y="15413"/>
                  <a:pt x="14999" y="15609"/>
                </a:cubicBezTo>
                <a:cubicBezTo>
                  <a:pt x="14999" y="15609"/>
                  <a:pt x="14999" y="15609"/>
                  <a:pt x="14999" y="15609"/>
                </a:cubicBezTo>
                <a:cubicBezTo>
                  <a:pt x="12247" y="15694"/>
                  <a:pt x="12247" y="15694"/>
                  <a:pt x="12247" y="15694"/>
                </a:cubicBezTo>
                <a:cubicBezTo>
                  <a:pt x="11151" y="15722"/>
                  <a:pt x="11151" y="15722"/>
                  <a:pt x="11151" y="15722"/>
                </a:cubicBezTo>
                <a:cubicBezTo>
                  <a:pt x="11123" y="15553"/>
                  <a:pt x="10983" y="15413"/>
                  <a:pt x="10814" y="15384"/>
                </a:cubicBezTo>
                <a:cubicBezTo>
                  <a:pt x="10814" y="11278"/>
                  <a:pt x="10814" y="11278"/>
                  <a:pt x="10814" y="11278"/>
                </a:cubicBezTo>
                <a:cubicBezTo>
                  <a:pt x="11095" y="11278"/>
                  <a:pt x="11292" y="11081"/>
                  <a:pt x="11292" y="10800"/>
                </a:cubicBezTo>
                <a:cubicBezTo>
                  <a:pt x="15449" y="10800"/>
                  <a:pt x="15449" y="10800"/>
                  <a:pt x="15449" y="10800"/>
                </a:cubicBezTo>
                <a:cubicBezTo>
                  <a:pt x="15449" y="10969"/>
                  <a:pt x="15561" y="11109"/>
                  <a:pt x="15730" y="11138"/>
                </a:cubicBezTo>
                <a:cubicBezTo>
                  <a:pt x="15364" y="15244"/>
                  <a:pt x="15364" y="15244"/>
                  <a:pt x="15364" y="15244"/>
                </a:cubicBezTo>
                <a:cubicBezTo>
                  <a:pt x="15336" y="15244"/>
                  <a:pt x="15336" y="15244"/>
                  <a:pt x="15336" y="15244"/>
                </a:cubicBezTo>
                <a:close/>
                <a:moveTo>
                  <a:pt x="10449" y="15722"/>
                </a:moveTo>
                <a:cubicBezTo>
                  <a:pt x="6741" y="15609"/>
                  <a:pt x="6741" y="15609"/>
                  <a:pt x="6741" y="15609"/>
                </a:cubicBezTo>
                <a:cubicBezTo>
                  <a:pt x="6629" y="15609"/>
                  <a:pt x="6629" y="15609"/>
                  <a:pt x="6629" y="15609"/>
                </a:cubicBezTo>
                <a:cubicBezTo>
                  <a:pt x="6629" y="15609"/>
                  <a:pt x="6629" y="15609"/>
                  <a:pt x="6629" y="15609"/>
                </a:cubicBezTo>
                <a:cubicBezTo>
                  <a:pt x="6629" y="15413"/>
                  <a:pt x="6488" y="15244"/>
                  <a:pt x="6292" y="15244"/>
                </a:cubicBezTo>
                <a:cubicBezTo>
                  <a:pt x="6264" y="15244"/>
                  <a:pt x="6264" y="15244"/>
                  <a:pt x="6264" y="15244"/>
                </a:cubicBezTo>
                <a:cubicBezTo>
                  <a:pt x="5870" y="11138"/>
                  <a:pt x="5870" y="11138"/>
                  <a:pt x="5870" y="11138"/>
                </a:cubicBezTo>
                <a:cubicBezTo>
                  <a:pt x="6039" y="11109"/>
                  <a:pt x="6151" y="10969"/>
                  <a:pt x="6151" y="10800"/>
                </a:cubicBezTo>
                <a:cubicBezTo>
                  <a:pt x="10337" y="10800"/>
                  <a:pt x="10337" y="10800"/>
                  <a:pt x="10337" y="10800"/>
                </a:cubicBezTo>
                <a:cubicBezTo>
                  <a:pt x="10337" y="11053"/>
                  <a:pt x="10533" y="11278"/>
                  <a:pt x="10786" y="11278"/>
                </a:cubicBezTo>
                <a:cubicBezTo>
                  <a:pt x="10786" y="15384"/>
                  <a:pt x="10786" y="15384"/>
                  <a:pt x="10786" y="15384"/>
                </a:cubicBezTo>
                <a:cubicBezTo>
                  <a:pt x="10617" y="15384"/>
                  <a:pt x="10449" y="15525"/>
                  <a:pt x="10449" y="15722"/>
                </a:cubicBezTo>
                <a:close/>
                <a:moveTo>
                  <a:pt x="6264" y="6328"/>
                </a:moveTo>
                <a:cubicBezTo>
                  <a:pt x="6460" y="6328"/>
                  <a:pt x="6601" y="6159"/>
                  <a:pt x="6601" y="5962"/>
                </a:cubicBezTo>
                <a:cubicBezTo>
                  <a:pt x="6601" y="5962"/>
                  <a:pt x="6601" y="5962"/>
                  <a:pt x="6601" y="5962"/>
                </a:cubicBezTo>
                <a:cubicBezTo>
                  <a:pt x="9353" y="5906"/>
                  <a:pt x="9353" y="5906"/>
                  <a:pt x="9353" y="5906"/>
                </a:cubicBezTo>
                <a:cubicBezTo>
                  <a:pt x="10449" y="5878"/>
                  <a:pt x="10449" y="5878"/>
                  <a:pt x="10449" y="5878"/>
                </a:cubicBezTo>
                <a:cubicBezTo>
                  <a:pt x="10449" y="6047"/>
                  <a:pt x="10589" y="6216"/>
                  <a:pt x="10786" y="6216"/>
                </a:cubicBezTo>
                <a:cubicBezTo>
                  <a:pt x="10786" y="10322"/>
                  <a:pt x="10786" y="10322"/>
                  <a:pt x="10786" y="10322"/>
                </a:cubicBezTo>
                <a:cubicBezTo>
                  <a:pt x="10533" y="10322"/>
                  <a:pt x="10337" y="10519"/>
                  <a:pt x="10337" y="10772"/>
                </a:cubicBezTo>
                <a:cubicBezTo>
                  <a:pt x="6151" y="10772"/>
                  <a:pt x="6151" y="10772"/>
                  <a:pt x="6151" y="10772"/>
                </a:cubicBezTo>
                <a:cubicBezTo>
                  <a:pt x="6151" y="10603"/>
                  <a:pt x="6039" y="10462"/>
                  <a:pt x="5870" y="10434"/>
                </a:cubicBezTo>
                <a:cubicBezTo>
                  <a:pt x="6264" y="6328"/>
                  <a:pt x="6264" y="6328"/>
                  <a:pt x="6264" y="6328"/>
                </a:cubicBezTo>
                <a:cubicBezTo>
                  <a:pt x="6264" y="6328"/>
                  <a:pt x="6264" y="6328"/>
                  <a:pt x="6264" y="6328"/>
                </a:cubicBezTo>
                <a:close/>
                <a:moveTo>
                  <a:pt x="11151" y="5850"/>
                </a:moveTo>
                <a:cubicBezTo>
                  <a:pt x="14859" y="5962"/>
                  <a:pt x="14859" y="5962"/>
                  <a:pt x="14859" y="5962"/>
                </a:cubicBezTo>
                <a:cubicBezTo>
                  <a:pt x="14971" y="5962"/>
                  <a:pt x="14971" y="5962"/>
                  <a:pt x="14971" y="5962"/>
                </a:cubicBezTo>
                <a:cubicBezTo>
                  <a:pt x="14971" y="5962"/>
                  <a:pt x="14971" y="5962"/>
                  <a:pt x="14971" y="5962"/>
                </a:cubicBezTo>
                <a:cubicBezTo>
                  <a:pt x="14971" y="6159"/>
                  <a:pt x="15112" y="6328"/>
                  <a:pt x="15308" y="6328"/>
                </a:cubicBezTo>
                <a:cubicBezTo>
                  <a:pt x="15336" y="6328"/>
                  <a:pt x="15336" y="6328"/>
                  <a:pt x="15364" y="6328"/>
                </a:cubicBezTo>
                <a:cubicBezTo>
                  <a:pt x="15730" y="10462"/>
                  <a:pt x="15730" y="10462"/>
                  <a:pt x="15730" y="10462"/>
                </a:cubicBezTo>
                <a:cubicBezTo>
                  <a:pt x="15589" y="10491"/>
                  <a:pt x="15449" y="10603"/>
                  <a:pt x="15449" y="10772"/>
                </a:cubicBezTo>
                <a:cubicBezTo>
                  <a:pt x="11292" y="10772"/>
                  <a:pt x="11292" y="10772"/>
                  <a:pt x="11292" y="10772"/>
                </a:cubicBezTo>
                <a:cubicBezTo>
                  <a:pt x="11292" y="10519"/>
                  <a:pt x="11067" y="10322"/>
                  <a:pt x="10814" y="10322"/>
                </a:cubicBezTo>
                <a:cubicBezTo>
                  <a:pt x="10814" y="6216"/>
                  <a:pt x="10814" y="6216"/>
                  <a:pt x="10814" y="6216"/>
                </a:cubicBezTo>
                <a:cubicBezTo>
                  <a:pt x="10983" y="6187"/>
                  <a:pt x="11151" y="6047"/>
                  <a:pt x="11151" y="5850"/>
                </a:cubicBezTo>
                <a:close/>
                <a:moveTo>
                  <a:pt x="2865" y="6356"/>
                </a:moveTo>
                <a:cubicBezTo>
                  <a:pt x="2977" y="6356"/>
                  <a:pt x="3090" y="6244"/>
                  <a:pt x="3090" y="6131"/>
                </a:cubicBezTo>
                <a:cubicBezTo>
                  <a:pt x="5449" y="6019"/>
                  <a:pt x="5449" y="6019"/>
                  <a:pt x="5449" y="6019"/>
                </a:cubicBezTo>
                <a:cubicBezTo>
                  <a:pt x="5899" y="5991"/>
                  <a:pt x="5899" y="5991"/>
                  <a:pt x="5899" y="5991"/>
                </a:cubicBezTo>
                <a:cubicBezTo>
                  <a:pt x="5927" y="6159"/>
                  <a:pt x="6067" y="6300"/>
                  <a:pt x="6236" y="6328"/>
                </a:cubicBezTo>
                <a:cubicBezTo>
                  <a:pt x="6123" y="7509"/>
                  <a:pt x="6123" y="7509"/>
                  <a:pt x="6123" y="7509"/>
                </a:cubicBezTo>
                <a:cubicBezTo>
                  <a:pt x="5842" y="10434"/>
                  <a:pt x="5842" y="10434"/>
                  <a:pt x="5842" y="10434"/>
                </a:cubicBezTo>
                <a:cubicBezTo>
                  <a:pt x="5842" y="10434"/>
                  <a:pt x="5814" y="10434"/>
                  <a:pt x="5814" y="10434"/>
                </a:cubicBezTo>
                <a:cubicBezTo>
                  <a:pt x="5618" y="10434"/>
                  <a:pt x="5449" y="10575"/>
                  <a:pt x="5449" y="10772"/>
                </a:cubicBezTo>
                <a:cubicBezTo>
                  <a:pt x="2331" y="10772"/>
                  <a:pt x="2331" y="10772"/>
                  <a:pt x="2331" y="10772"/>
                </a:cubicBezTo>
                <a:cubicBezTo>
                  <a:pt x="2331" y="10659"/>
                  <a:pt x="2247" y="10547"/>
                  <a:pt x="2135" y="10547"/>
                </a:cubicBezTo>
                <a:cubicBezTo>
                  <a:pt x="2809" y="6356"/>
                  <a:pt x="2809" y="6356"/>
                  <a:pt x="2809" y="6356"/>
                </a:cubicBezTo>
                <a:cubicBezTo>
                  <a:pt x="2837" y="6356"/>
                  <a:pt x="2837" y="6356"/>
                  <a:pt x="2865" y="6356"/>
                </a:cubicBezTo>
                <a:close/>
                <a:moveTo>
                  <a:pt x="2331" y="10800"/>
                </a:moveTo>
                <a:cubicBezTo>
                  <a:pt x="5449" y="10800"/>
                  <a:pt x="5449" y="10800"/>
                  <a:pt x="5449" y="10800"/>
                </a:cubicBezTo>
                <a:cubicBezTo>
                  <a:pt x="5477" y="10997"/>
                  <a:pt x="5618" y="11138"/>
                  <a:pt x="5814" y="11138"/>
                </a:cubicBezTo>
                <a:cubicBezTo>
                  <a:pt x="5814" y="11138"/>
                  <a:pt x="5842" y="11138"/>
                  <a:pt x="5842" y="11138"/>
                </a:cubicBezTo>
                <a:cubicBezTo>
                  <a:pt x="6236" y="15244"/>
                  <a:pt x="6236" y="15244"/>
                  <a:pt x="6236" y="15244"/>
                </a:cubicBezTo>
                <a:cubicBezTo>
                  <a:pt x="6067" y="15272"/>
                  <a:pt x="5955" y="15413"/>
                  <a:pt x="5927" y="15581"/>
                </a:cubicBezTo>
                <a:cubicBezTo>
                  <a:pt x="3090" y="15441"/>
                  <a:pt x="3090" y="15441"/>
                  <a:pt x="3090" y="15441"/>
                </a:cubicBezTo>
                <a:cubicBezTo>
                  <a:pt x="3090" y="15441"/>
                  <a:pt x="3090" y="15441"/>
                  <a:pt x="3090" y="15441"/>
                </a:cubicBezTo>
                <a:cubicBezTo>
                  <a:pt x="3090" y="15300"/>
                  <a:pt x="2977" y="15188"/>
                  <a:pt x="2865" y="15188"/>
                </a:cubicBezTo>
                <a:cubicBezTo>
                  <a:pt x="2837" y="15188"/>
                  <a:pt x="2837" y="15188"/>
                  <a:pt x="2809" y="15216"/>
                </a:cubicBezTo>
                <a:cubicBezTo>
                  <a:pt x="2135" y="11025"/>
                  <a:pt x="2135" y="11025"/>
                  <a:pt x="2135" y="11025"/>
                </a:cubicBezTo>
                <a:cubicBezTo>
                  <a:pt x="2247" y="10997"/>
                  <a:pt x="2331" y="10913"/>
                  <a:pt x="2331" y="10800"/>
                </a:cubicBezTo>
                <a:close/>
                <a:moveTo>
                  <a:pt x="16685" y="18872"/>
                </a:moveTo>
                <a:cubicBezTo>
                  <a:pt x="16544" y="18872"/>
                  <a:pt x="16460" y="18984"/>
                  <a:pt x="16460" y="19097"/>
                </a:cubicBezTo>
                <a:cubicBezTo>
                  <a:pt x="16460" y="19097"/>
                  <a:pt x="16460" y="19097"/>
                  <a:pt x="16460" y="19097"/>
                </a:cubicBezTo>
                <a:cubicBezTo>
                  <a:pt x="14241" y="19322"/>
                  <a:pt x="14241" y="19322"/>
                  <a:pt x="14241" y="19322"/>
                </a:cubicBezTo>
                <a:cubicBezTo>
                  <a:pt x="14241" y="19238"/>
                  <a:pt x="14185" y="19153"/>
                  <a:pt x="14100" y="19125"/>
                </a:cubicBezTo>
                <a:cubicBezTo>
                  <a:pt x="15168" y="16144"/>
                  <a:pt x="15168" y="16144"/>
                  <a:pt x="15168" y="16144"/>
                </a:cubicBezTo>
                <a:cubicBezTo>
                  <a:pt x="15224" y="15947"/>
                  <a:pt x="15224" y="15947"/>
                  <a:pt x="15224" y="15947"/>
                </a:cubicBezTo>
                <a:cubicBezTo>
                  <a:pt x="15252" y="15947"/>
                  <a:pt x="15308" y="15947"/>
                  <a:pt x="15336" y="15947"/>
                </a:cubicBezTo>
                <a:cubicBezTo>
                  <a:pt x="15533" y="15947"/>
                  <a:pt x="15701" y="15806"/>
                  <a:pt x="15701" y="15609"/>
                </a:cubicBezTo>
                <a:cubicBezTo>
                  <a:pt x="17106" y="15553"/>
                  <a:pt x="17106" y="15553"/>
                  <a:pt x="17106" y="15553"/>
                </a:cubicBezTo>
                <a:cubicBezTo>
                  <a:pt x="18510" y="15469"/>
                  <a:pt x="18510" y="15469"/>
                  <a:pt x="18510" y="15469"/>
                </a:cubicBezTo>
                <a:cubicBezTo>
                  <a:pt x="18538" y="15553"/>
                  <a:pt x="18566" y="15609"/>
                  <a:pt x="18651" y="15638"/>
                </a:cubicBezTo>
                <a:cubicBezTo>
                  <a:pt x="16797" y="18872"/>
                  <a:pt x="16797" y="18872"/>
                  <a:pt x="16797" y="18872"/>
                </a:cubicBezTo>
                <a:cubicBezTo>
                  <a:pt x="16769" y="18872"/>
                  <a:pt x="16713" y="18872"/>
                  <a:pt x="16685" y="18872"/>
                </a:cubicBezTo>
                <a:close/>
                <a:moveTo>
                  <a:pt x="18763" y="15188"/>
                </a:moveTo>
                <a:cubicBezTo>
                  <a:pt x="18623" y="15188"/>
                  <a:pt x="18510" y="15300"/>
                  <a:pt x="18510" y="15441"/>
                </a:cubicBezTo>
                <a:cubicBezTo>
                  <a:pt x="18510" y="15441"/>
                  <a:pt x="18510" y="15441"/>
                  <a:pt x="18510" y="15441"/>
                </a:cubicBezTo>
                <a:cubicBezTo>
                  <a:pt x="16151" y="15553"/>
                  <a:pt x="16151" y="15553"/>
                  <a:pt x="16151" y="15553"/>
                </a:cubicBezTo>
                <a:cubicBezTo>
                  <a:pt x="15701" y="15581"/>
                  <a:pt x="15701" y="15581"/>
                  <a:pt x="15701" y="15581"/>
                </a:cubicBezTo>
                <a:cubicBezTo>
                  <a:pt x="15673" y="15413"/>
                  <a:pt x="15561" y="15272"/>
                  <a:pt x="15364" y="15244"/>
                </a:cubicBezTo>
                <a:cubicBezTo>
                  <a:pt x="15477" y="14063"/>
                  <a:pt x="15477" y="14063"/>
                  <a:pt x="15477" y="14063"/>
                </a:cubicBezTo>
                <a:cubicBezTo>
                  <a:pt x="15758" y="11138"/>
                  <a:pt x="15758" y="11138"/>
                  <a:pt x="15758" y="11138"/>
                </a:cubicBezTo>
                <a:cubicBezTo>
                  <a:pt x="15786" y="11138"/>
                  <a:pt x="15786" y="11166"/>
                  <a:pt x="15786" y="11166"/>
                </a:cubicBezTo>
                <a:cubicBezTo>
                  <a:pt x="15982" y="11166"/>
                  <a:pt x="16151" y="10997"/>
                  <a:pt x="16151" y="10800"/>
                </a:cubicBezTo>
                <a:cubicBezTo>
                  <a:pt x="19269" y="10800"/>
                  <a:pt x="19269" y="10800"/>
                  <a:pt x="19269" y="10800"/>
                </a:cubicBezTo>
                <a:cubicBezTo>
                  <a:pt x="19269" y="10913"/>
                  <a:pt x="19353" y="11025"/>
                  <a:pt x="19465" y="11025"/>
                </a:cubicBezTo>
                <a:cubicBezTo>
                  <a:pt x="18791" y="15216"/>
                  <a:pt x="18791" y="15216"/>
                  <a:pt x="18791" y="15216"/>
                </a:cubicBezTo>
                <a:cubicBezTo>
                  <a:pt x="18791" y="15188"/>
                  <a:pt x="18763" y="15188"/>
                  <a:pt x="18763" y="15188"/>
                </a:cubicBezTo>
                <a:close/>
                <a:moveTo>
                  <a:pt x="20420" y="6300"/>
                </a:moveTo>
                <a:cubicBezTo>
                  <a:pt x="20392" y="6328"/>
                  <a:pt x="20364" y="6356"/>
                  <a:pt x="20364" y="6384"/>
                </a:cubicBezTo>
                <a:cubicBezTo>
                  <a:pt x="19381" y="6216"/>
                  <a:pt x="19381" y="6216"/>
                  <a:pt x="19381" y="6216"/>
                </a:cubicBezTo>
                <a:cubicBezTo>
                  <a:pt x="18988" y="6159"/>
                  <a:pt x="18988" y="6159"/>
                  <a:pt x="18988" y="6159"/>
                </a:cubicBezTo>
                <a:cubicBezTo>
                  <a:pt x="18988" y="6159"/>
                  <a:pt x="18988" y="6131"/>
                  <a:pt x="18988" y="6131"/>
                </a:cubicBezTo>
                <a:cubicBezTo>
                  <a:pt x="18988" y="5991"/>
                  <a:pt x="18875" y="5906"/>
                  <a:pt x="18763" y="5906"/>
                </a:cubicBezTo>
                <a:cubicBezTo>
                  <a:pt x="18707" y="5906"/>
                  <a:pt x="18679" y="5906"/>
                  <a:pt x="18651" y="5906"/>
                </a:cubicBezTo>
                <a:cubicBezTo>
                  <a:pt x="17780" y="4359"/>
                  <a:pt x="17780" y="4359"/>
                  <a:pt x="17780" y="4359"/>
                </a:cubicBezTo>
                <a:cubicBezTo>
                  <a:pt x="16825" y="2700"/>
                  <a:pt x="16825" y="2700"/>
                  <a:pt x="16825" y="2700"/>
                </a:cubicBezTo>
                <a:cubicBezTo>
                  <a:pt x="16853" y="2672"/>
                  <a:pt x="16881" y="2616"/>
                  <a:pt x="16909" y="2559"/>
                </a:cubicBezTo>
                <a:cubicBezTo>
                  <a:pt x="17892" y="2841"/>
                  <a:pt x="17892" y="2841"/>
                  <a:pt x="17892" y="2841"/>
                </a:cubicBezTo>
                <a:cubicBezTo>
                  <a:pt x="17892" y="2841"/>
                  <a:pt x="17892" y="2841"/>
                  <a:pt x="17892" y="2841"/>
                </a:cubicBezTo>
                <a:cubicBezTo>
                  <a:pt x="17892" y="2953"/>
                  <a:pt x="17977" y="3009"/>
                  <a:pt x="18061" y="3009"/>
                </a:cubicBezTo>
                <a:cubicBezTo>
                  <a:pt x="18089" y="3009"/>
                  <a:pt x="18117" y="3009"/>
                  <a:pt x="18117" y="3009"/>
                </a:cubicBezTo>
                <a:lnTo>
                  <a:pt x="20420" y="6300"/>
                </a:lnTo>
                <a:close/>
                <a:moveTo>
                  <a:pt x="14522" y="675"/>
                </a:moveTo>
                <a:cubicBezTo>
                  <a:pt x="14522" y="675"/>
                  <a:pt x="14522" y="703"/>
                  <a:pt x="14522" y="703"/>
                </a:cubicBezTo>
                <a:cubicBezTo>
                  <a:pt x="14522" y="787"/>
                  <a:pt x="14606" y="872"/>
                  <a:pt x="14690" y="872"/>
                </a:cubicBezTo>
                <a:cubicBezTo>
                  <a:pt x="14746" y="872"/>
                  <a:pt x="14775" y="844"/>
                  <a:pt x="14803" y="816"/>
                </a:cubicBezTo>
                <a:cubicBezTo>
                  <a:pt x="17920" y="2784"/>
                  <a:pt x="17920" y="2784"/>
                  <a:pt x="17920" y="2784"/>
                </a:cubicBezTo>
                <a:cubicBezTo>
                  <a:pt x="17892" y="2784"/>
                  <a:pt x="17892" y="2812"/>
                  <a:pt x="17892" y="2812"/>
                </a:cubicBezTo>
                <a:cubicBezTo>
                  <a:pt x="16909" y="2531"/>
                  <a:pt x="16909" y="2531"/>
                  <a:pt x="16909" y="2531"/>
                </a:cubicBezTo>
                <a:cubicBezTo>
                  <a:pt x="16909" y="2531"/>
                  <a:pt x="16909" y="2503"/>
                  <a:pt x="16909" y="2503"/>
                </a:cubicBezTo>
                <a:cubicBezTo>
                  <a:pt x="16909" y="2362"/>
                  <a:pt x="16797" y="2250"/>
                  <a:pt x="16685" y="2250"/>
                </a:cubicBezTo>
                <a:cubicBezTo>
                  <a:pt x="16600" y="2250"/>
                  <a:pt x="16544" y="2278"/>
                  <a:pt x="16488" y="2334"/>
                </a:cubicBezTo>
                <a:cubicBezTo>
                  <a:pt x="13932" y="506"/>
                  <a:pt x="13932" y="506"/>
                  <a:pt x="13932" y="506"/>
                </a:cubicBezTo>
                <a:cubicBezTo>
                  <a:pt x="13960" y="506"/>
                  <a:pt x="13960" y="506"/>
                  <a:pt x="13960" y="478"/>
                </a:cubicBezTo>
                <a:lnTo>
                  <a:pt x="14522" y="675"/>
                </a:lnTo>
                <a:close/>
                <a:moveTo>
                  <a:pt x="13651" y="422"/>
                </a:moveTo>
                <a:cubicBezTo>
                  <a:pt x="13651" y="506"/>
                  <a:pt x="13707" y="591"/>
                  <a:pt x="13820" y="591"/>
                </a:cubicBezTo>
                <a:cubicBezTo>
                  <a:pt x="13848" y="591"/>
                  <a:pt x="13904" y="562"/>
                  <a:pt x="13932" y="534"/>
                </a:cubicBezTo>
                <a:cubicBezTo>
                  <a:pt x="15055" y="1322"/>
                  <a:pt x="15055" y="1322"/>
                  <a:pt x="15055" y="1322"/>
                </a:cubicBezTo>
                <a:cubicBezTo>
                  <a:pt x="16488" y="2362"/>
                  <a:pt x="16488" y="2362"/>
                  <a:pt x="16488" y="2362"/>
                </a:cubicBezTo>
                <a:cubicBezTo>
                  <a:pt x="16460" y="2391"/>
                  <a:pt x="16460" y="2419"/>
                  <a:pt x="16432" y="2447"/>
                </a:cubicBezTo>
                <a:cubicBezTo>
                  <a:pt x="16179" y="2419"/>
                  <a:pt x="16179" y="2419"/>
                  <a:pt x="16179" y="2419"/>
                </a:cubicBezTo>
                <a:cubicBezTo>
                  <a:pt x="14241" y="2222"/>
                  <a:pt x="14241" y="2222"/>
                  <a:pt x="14241" y="2222"/>
                </a:cubicBezTo>
                <a:cubicBezTo>
                  <a:pt x="14241" y="2222"/>
                  <a:pt x="14241" y="2222"/>
                  <a:pt x="14241" y="2194"/>
                </a:cubicBezTo>
                <a:cubicBezTo>
                  <a:pt x="14241" y="2081"/>
                  <a:pt x="14128" y="1969"/>
                  <a:pt x="14016" y="1969"/>
                </a:cubicBezTo>
                <a:cubicBezTo>
                  <a:pt x="13932" y="1969"/>
                  <a:pt x="13904" y="1997"/>
                  <a:pt x="13848" y="2025"/>
                </a:cubicBezTo>
                <a:cubicBezTo>
                  <a:pt x="12471" y="366"/>
                  <a:pt x="12471" y="366"/>
                  <a:pt x="12471" y="366"/>
                </a:cubicBezTo>
                <a:cubicBezTo>
                  <a:pt x="12499" y="366"/>
                  <a:pt x="12499" y="337"/>
                  <a:pt x="12527" y="281"/>
                </a:cubicBezTo>
                <a:lnTo>
                  <a:pt x="13651" y="422"/>
                </a:lnTo>
                <a:close/>
                <a:moveTo>
                  <a:pt x="12190" y="253"/>
                </a:moveTo>
                <a:cubicBezTo>
                  <a:pt x="12190" y="337"/>
                  <a:pt x="12275" y="422"/>
                  <a:pt x="12359" y="422"/>
                </a:cubicBezTo>
                <a:cubicBezTo>
                  <a:pt x="12387" y="422"/>
                  <a:pt x="12415" y="394"/>
                  <a:pt x="12443" y="394"/>
                </a:cubicBezTo>
                <a:cubicBezTo>
                  <a:pt x="13258" y="1350"/>
                  <a:pt x="13258" y="1350"/>
                  <a:pt x="13258" y="1350"/>
                </a:cubicBezTo>
                <a:cubicBezTo>
                  <a:pt x="13820" y="2053"/>
                  <a:pt x="13820" y="2053"/>
                  <a:pt x="13820" y="2053"/>
                </a:cubicBezTo>
                <a:cubicBezTo>
                  <a:pt x="13791" y="2081"/>
                  <a:pt x="13763" y="2137"/>
                  <a:pt x="13763" y="2194"/>
                </a:cubicBezTo>
                <a:cubicBezTo>
                  <a:pt x="11039" y="2109"/>
                  <a:pt x="11039" y="2109"/>
                  <a:pt x="11039" y="2109"/>
                </a:cubicBezTo>
                <a:cubicBezTo>
                  <a:pt x="11039" y="1997"/>
                  <a:pt x="10954" y="1884"/>
                  <a:pt x="10814" y="1884"/>
                </a:cubicBezTo>
                <a:cubicBezTo>
                  <a:pt x="10814" y="309"/>
                  <a:pt x="10814" y="309"/>
                  <a:pt x="10814" y="309"/>
                </a:cubicBezTo>
                <a:cubicBezTo>
                  <a:pt x="10870" y="309"/>
                  <a:pt x="10926" y="253"/>
                  <a:pt x="10954" y="197"/>
                </a:cubicBezTo>
                <a:lnTo>
                  <a:pt x="12190" y="253"/>
                </a:lnTo>
                <a:close/>
                <a:moveTo>
                  <a:pt x="10786" y="309"/>
                </a:moveTo>
                <a:cubicBezTo>
                  <a:pt x="10786" y="1884"/>
                  <a:pt x="10786" y="1884"/>
                  <a:pt x="10786" y="1884"/>
                </a:cubicBezTo>
                <a:cubicBezTo>
                  <a:pt x="10674" y="1912"/>
                  <a:pt x="10589" y="1997"/>
                  <a:pt x="10589" y="2109"/>
                </a:cubicBezTo>
                <a:cubicBezTo>
                  <a:pt x="7837" y="2194"/>
                  <a:pt x="7837" y="2194"/>
                  <a:pt x="7837" y="2194"/>
                </a:cubicBezTo>
                <a:cubicBezTo>
                  <a:pt x="7809" y="2137"/>
                  <a:pt x="7809" y="2081"/>
                  <a:pt x="7752" y="2053"/>
                </a:cubicBezTo>
                <a:cubicBezTo>
                  <a:pt x="9157" y="394"/>
                  <a:pt x="9157" y="394"/>
                  <a:pt x="9157" y="394"/>
                </a:cubicBezTo>
                <a:cubicBezTo>
                  <a:pt x="9185" y="422"/>
                  <a:pt x="9213" y="422"/>
                  <a:pt x="9241" y="422"/>
                </a:cubicBezTo>
                <a:cubicBezTo>
                  <a:pt x="9325" y="422"/>
                  <a:pt x="9382" y="337"/>
                  <a:pt x="9410" y="253"/>
                </a:cubicBezTo>
                <a:cubicBezTo>
                  <a:pt x="10617" y="197"/>
                  <a:pt x="10617" y="197"/>
                  <a:pt x="10617" y="197"/>
                </a:cubicBezTo>
                <a:cubicBezTo>
                  <a:pt x="10646" y="253"/>
                  <a:pt x="10702" y="309"/>
                  <a:pt x="10786" y="309"/>
                </a:cubicBezTo>
                <a:close/>
                <a:moveTo>
                  <a:pt x="9129" y="394"/>
                </a:moveTo>
                <a:cubicBezTo>
                  <a:pt x="7752" y="2053"/>
                  <a:pt x="7752" y="2053"/>
                  <a:pt x="7752" y="2053"/>
                </a:cubicBezTo>
                <a:cubicBezTo>
                  <a:pt x="7696" y="1997"/>
                  <a:pt x="7640" y="1997"/>
                  <a:pt x="7584" y="1997"/>
                </a:cubicBezTo>
                <a:cubicBezTo>
                  <a:pt x="7472" y="1997"/>
                  <a:pt x="7359" y="2109"/>
                  <a:pt x="7359" y="2222"/>
                </a:cubicBezTo>
                <a:cubicBezTo>
                  <a:pt x="7359" y="2222"/>
                  <a:pt x="7359" y="2222"/>
                  <a:pt x="7359" y="2222"/>
                </a:cubicBezTo>
                <a:cubicBezTo>
                  <a:pt x="5224" y="2447"/>
                  <a:pt x="5224" y="2447"/>
                  <a:pt x="5224" y="2447"/>
                </a:cubicBezTo>
                <a:cubicBezTo>
                  <a:pt x="5168" y="2447"/>
                  <a:pt x="5168" y="2447"/>
                  <a:pt x="5168" y="2447"/>
                </a:cubicBezTo>
                <a:cubicBezTo>
                  <a:pt x="5168" y="2419"/>
                  <a:pt x="5140" y="2391"/>
                  <a:pt x="5112" y="2362"/>
                </a:cubicBezTo>
                <a:cubicBezTo>
                  <a:pt x="7668" y="534"/>
                  <a:pt x="7668" y="534"/>
                  <a:pt x="7668" y="534"/>
                </a:cubicBezTo>
                <a:cubicBezTo>
                  <a:pt x="7696" y="562"/>
                  <a:pt x="7752" y="591"/>
                  <a:pt x="7809" y="591"/>
                </a:cubicBezTo>
                <a:cubicBezTo>
                  <a:pt x="7893" y="591"/>
                  <a:pt x="7949" y="506"/>
                  <a:pt x="7949" y="422"/>
                </a:cubicBezTo>
                <a:cubicBezTo>
                  <a:pt x="9073" y="281"/>
                  <a:pt x="9073" y="281"/>
                  <a:pt x="9073" y="281"/>
                </a:cubicBezTo>
                <a:cubicBezTo>
                  <a:pt x="9073" y="337"/>
                  <a:pt x="9101" y="366"/>
                  <a:pt x="9129" y="394"/>
                </a:cubicBezTo>
                <a:close/>
                <a:moveTo>
                  <a:pt x="6797" y="816"/>
                </a:moveTo>
                <a:cubicBezTo>
                  <a:pt x="6825" y="844"/>
                  <a:pt x="6882" y="872"/>
                  <a:pt x="6910" y="872"/>
                </a:cubicBezTo>
                <a:cubicBezTo>
                  <a:pt x="7022" y="872"/>
                  <a:pt x="7078" y="787"/>
                  <a:pt x="7078" y="703"/>
                </a:cubicBezTo>
                <a:cubicBezTo>
                  <a:pt x="7078" y="675"/>
                  <a:pt x="7078" y="675"/>
                  <a:pt x="7078" y="675"/>
                </a:cubicBezTo>
                <a:cubicBezTo>
                  <a:pt x="7640" y="478"/>
                  <a:pt x="7640" y="478"/>
                  <a:pt x="7640" y="478"/>
                </a:cubicBezTo>
                <a:cubicBezTo>
                  <a:pt x="7640" y="506"/>
                  <a:pt x="7668" y="506"/>
                  <a:pt x="7668" y="506"/>
                </a:cubicBezTo>
                <a:cubicBezTo>
                  <a:pt x="5112" y="2334"/>
                  <a:pt x="5112" y="2334"/>
                  <a:pt x="5112" y="2334"/>
                </a:cubicBezTo>
                <a:cubicBezTo>
                  <a:pt x="5056" y="2278"/>
                  <a:pt x="5000" y="2250"/>
                  <a:pt x="4944" y="2250"/>
                </a:cubicBezTo>
                <a:cubicBezTo>
                  <a:pt x="4803" y="2250"/>
                  <a:pt x="4691" y="2362"/>
                  <a:pt x="4691" y="2503"/>
                </a:cubicBezTo>
                <a:cubicBezTo>
                  <a:pt x="4691" y="2503"/>
                  <a:pt x="4691" y="2531"/>
                  <a:pt x="4691" y="2531"/>
                </a:cubicBezTo>
                <a:cubicBezTo>
                  <a:pt x="3708" y="2812"/>
                  <a:pt x="3708" y="2812"/>
                  <a:pt x="3708" y="2812"/>
                </a:cubicBezTo>
                <a:cubicBezTo>
                  <a:pt x="3708" y="2812"/>
                  <a:pt x="3708" y="2784"/>
                  <a:pt x="3708" y="2784"/>
                </a:cubicBezTo>
                <a:lnTo>
                  <a:pt x="6797" y="816"/>
                </a:lnTo>
                <a:close/>
                <a:moveTo>
                  <a:pt x="3483" y="3009"/>
                </a:moveTo>
                <a:cubicBezTo>
                  <a:pt x="3483" y="3009"/>
                  <a:pt x="3511" y="3009"/>
                  <a:pt x="3539" y="3009"/>
                </a:cubicBezTo>
                <a:cubicBezTo>
                  <a:pt x="3651" y="3009"/>
                  <a:pt x="3708" y="2953"/>
                  <a:pt x="3708" y="2841"/>
                </a:cubicBezTo>
                <a:cubicBezTo>
                  <a:pt x="3708" y="2841"/>
                  <a:pt x="3708" y="2841"/>
                  <a:pt x="3708" y="2841"/>
                </a:cubicBezTo>
                <a:cubicBezTo>
                  <a:pt x="4691" y="2559"/>
                  <a:pt x="4691" y="2559"/>
                  <a:pt x="4691" y="2559"/>
                </a:cubicBezTo>
                <a:cubicBezTo>
                  <a:pt x="4719" y="2616"/>
                  <a:pt x="4747" y="2672"/>
                  <a:pt x="4803" y="2700"/>
                </a:cubicBezTo>
                <a:cubicBezTo>
                  <a:pt x="4326" y="3516"/>
                  <a:pt x="4326" y="3516"/>
                  <a:pt x="4326" y="3516"/>
                </a:cubicBezTo>
                <a:cubicBezTo>
                  <a:pt x="2949" y="5906"/>
                  <a:pt x="2949" y="5906"/>
                  <a:pt x="2949" y="5906"/>
                </a:cubicBezTo>
                <a:cubicBezTo>
                  <a:pt x="2921" y="5878"/>
                  <a:pt x="2893" y="5878"/>
                  <a:pt x="2865" y="5878"/>
                </a:cubicBezTo>
                <a:cubicBezTo>
                  <a:pt x="2725" y="5878"/>
                  <a:pt x="2612" y="5991"/>
                  <a:pt x="2612" y="6103"/>
                </a:cubicBezTo>
                <a:cubicBezTo>
                  <a:pt x="2612" y="6131"/>
                  <a:pt x="2612" y="6131"/>
                  <a:pt x="2612" y="6159"/>
                </a:cubicBezTo>
                <a:cubicBezTo>
                  <a:pt x="1264" y="6384"/>
                  <a:pt x="1264" y="6384"/>
                  <a:pt x="1264" y="6384"/>
                </a:cubicBezTo>
                <a:cubicBezTo>
                  <a:pt x="1264" y="6328"/>
                  <a:pt x="1236" y="6300"/>
                  <a:pt x="1208" y="6272"/>
                </a:cubicBezTo>
                <a:lnTo>
                  <a:pt x="3483" y="3009"/>
                </a:lnTo>
                <a:close/>
                <a:moveTo>
                  <a:pt x="1095" y="6581"/>
                </a:moveTo>
                <a:cubicBezTo>
                  <a:pt x="1095" y="6581"/>
                  <a:pt x="1095" y="6581"/>
                  <a:pt x="1095" y="6581"/>
                </a:cubicBezTo>
                <a:cubicBezTo>
                  <a:pt x="1180" y="6581"/>
                  <a:pt x="1264" y="6497"/>
                  <a:pt x="1264" y="6412"/>
                </a:cubicBezTo>
                <a:cubicBezTo>
                  <a:pt x="1264" y="6412"/>
                  <a:pt x="1264" y="6384"/>
                  <a:pt x="1264" y="6384"/>
                </a:cubicBezTo>
                <a:cubicBezTo>
                  <a:pt x="2640" y="6159"/>
                  <a:pt x="2640" y="6159"/>
                  <a:pt x="2640" y="6159"/>
                </a:cubicBezTo>
                <a:cubicBezTo>
                  <a:pt x="2640" y="6244"/>
                  <a:pt x="2725" y="6328"/>
                  <a:pt x="2781" y="6356"/>
                </a:cubicBezTo>
                <a:cubicBezTo>
                  <a:pt x="2472" y="8297"/>
                  <a:pt x="2472" y="8297"/>
                  <a:pt x="2472" y="8297"/>
                </a:cubicBezTo>
                <a:cubicBezTo>
                  <a:pt x="2107" y="10547"/>
                  <a:pt x="2107" y="10547"/>
                  <a:pt x="2107" y="10547"/>
                </a:cubicBezTo>
                <a:cubicBezTo>
                  <a:pt x="2107" y="10547"/>
                  <a:pt x="2107" y="10547"/>
                  <a:pt x="2079" y="10547"/>
                </a:cubicBezTo>
                <a:cubicBezTo>
                  <a:pt x="1966" y="10547"/>
                  <a:pt x="1854" y="10631"/>
                  <a:pt x="1854" y="10772"/>
                </a:cubicBezTo>
                <a:cubicBezTo>
                  <a:pt x="337" y="10772"/>
                  <a:pt x="337" y="10772"/>
                  <a:pt x="337" y="10772"/>
                </a:cubicBezTo>
                <a:cubicBezTo>
                  <a:pt x="337" y="10716"/>
                  <a:pt x="281" y="10659"/>
                  <a:pt x="225" y="10631"/>
                </a:cubicBezTo>
                <a:lnTo>
                  <a:pt x="1095" y="6581"/>
                </a:lnTo>
                <a:close/>
                <a:moveTo>
                  <a:pt x="225" y="10969"/>
                </a:moveTo>
                <a:cubicBezTo>
                  <a:pt x="309" y="10941"/>
                  <a:pt x="337" y="10884"/>
                  <a:pt x="337" y="10800"/>
                </a:cubicBezTo>
                <a:cubicBezTo>
                  <a:pt x="1854" y="10800"/>
                  <a:pt x="1854" y="10800"/>
                  <a:pt x="1854" y="10800"/>
                </a:cubicBezTo>
                <a:cubicBezTo>
                  <a:pt x="1854" y="10913"/>
                  <a:pt x="1966" y="11025"/>
                  <a:pt x="2079" y="11025"/>
                </a:cubicBezTo>
                <a:cubicBezTo>
                  <a:pt x="2107" y="11025"/>
                  <a:pt x="2107" y="11025"/>
                  <a:pt x="2107" y="11025"/>
                </a:cubicBezTo>
                <a:cubicBezTo>
                  <a:pt x="2219" y="11784"/>
                  <a:pt x="2219" y="11784"/>
                  <a:pt x="2219" y="11784"/>
                </a:cubicBezTo>
                <a:cubicBezTo>
                  <a:pt x="2781" y="15216"/>
                  <a:pt x="2781" y="15216"/>
                  <a:pt x="2781" y="15216"/>
                </a:cubicBezTo>
                <a:cubicBezTo>
                  <a:pt x="2696" y="15244"/>
                  <a:pt x="2640" y="15300"/>
                  <a:pt x="2612" y="15413"/>
                </a:cubicBezTo>
                <a:cubicBezTo>
                  <a:pt x="2528" y="15384"/>
                  <a:pt x="2528" y="15384"/>
                  <a:pt x="2528" y="15384"/>
                </a:cubicBezTo>
                <a:cubicBezTo>
                  <a:pt x="1264" y="15188"/>
                  <a:pt x="1264" y="15188"/>
                  <a:pt x="1264" y="15188"/>
                </a:cubicBezTo>
                <a:cubicBezTo>
                  <a:pt x="1264" y="15188"/>
                  <a:pt x="1264" y="15188"/>
                  <a:pt x="1264" y="15159"/>
                </a:cubicBezTo>
                <a:cubicBezTo>
                  <a:pt x="1264" y="15075"/>
                  <a:pt x="1180" y="15019"/>
                  <a:pt x="1095" y="15019"/>
                </a:cubicBezTo>
                <a:cubicBezTo>
                  <a:pt x="1095" y="15019"/>
                  <a:pt x="1095" y="15019"/>
                  <a:pt x="1095" y="15019"/>
                </a:cubicBezTo>
                <a:lnTo>
                  <a:pt x="225" y="10969"/>
                </a:lnTo>
                <a:close/>
                <a:moveTo>
                  <a:pt x="1208" y="15300"/>
                </a:moveTo>
                <a:cubicBezTo>
                  <a:pt x="1236" y="15272"/>
                  <a:pt x="1264" y="15244"/>
                  <a:pt x="1264" y="15216"/>
                </a:cubicBezTo>
                <a:cubicBezTo>
                  <a:pt x="2219" y="15356"/>
                  <a:pt x="2219" y="15356"/>
                  <a:pt x="2219" y="15356"/>
                </a:cubicBezTo>
                <a:cubicBezTo>
                  <a:pt x="2612" y="15413"/>
                  <a:pt x="2612" y="15413"/>
                  <a:pt x="2612" y="15413"/>
                </a:cubicBezTo>
                <a:cubicBezTo>
                  <a:pt x="2612" y="15441"/>
                  <a:pt x="2612" y="15441"/>
                  <a:pt x="2612" y="15441"/>
                </a:cubicBezTo>
                <a:cubicBezTo>
                  <a:pt x="2612" y="15581"/>
                  <a:pt x="2725" y="15694"/>
                  <a:pt x="2865" y="15694"/>
                </a:cubicBezTo>
                <a:cubicBezTo>
                  <a:pt x="2893" y="15694"/>
                  <a:pt x="2921" y="15666"/>
                  <a:pt x="2949" y="15666"/>
                </a:cubicBezTo>
                <a:cubicBezTo>
                  <a:pt x="3848" y="17213"/>
                  <a:pt x="3848" y="17213"/>
                  <a:pt x="3848" y="17213"/>
                </a:cubicBezTo>
                <a:cubicBezTo>
                  <a:pt x="4803" y="18900"/>
                  <a:pt x="4803" y="18900"/>
                  <a:pt x="4803" y="18900"/>
                </a:cubicBezTo>
                <a:cubicBezTo>
                  <a:pt x="4747" y="18928"/>
                  <a:pt x="4719" y="18956"/>
                  <a:pt x="4691" y="19013"/>
                </a:cubicBezTo>
                <a:cubicBezTo>
                  <a:pt x="3708" y="18759"/>
                  <a:pt x="3708" y="18759"/>
                  <a:pt x="3708" y="18759"/>
                </a:cubicBezTo>
                <a:cubicBezTo>
                  <a:pt x="3708" y="18731"/>
                  <a:pt x="3708" y="18731"/>
                  <a:pt x="3708" y="18731"/>
                </a:cubicBezTo>
                <a:cubicBezTo>
                  <a:pt x="3708" y="18647"/>
                  <a:pt x="3651" y="18563"/>
                  <a:pt x="3539" y="18563"/>
                </a:cubicBezTo>
                <a:cubicBezTo>
                  <a:pt x="3511" y="18563"/>
                  <a:pt x="3511" y="18563"/>
                  <a:pt x="3483" y="18591"/>
                </a:cubicBezTo>
                <a:lnTo>
                  <a:pt x="1208" y="15300"/>
                </a:lnTo>
                <a:close/>
                <a:moveTo>
                  <a:pt x="7078" y="20897"/>
                </a:moveTo>
                <a:cubicBezTo>
                  <a:pt x="7078" y="20897"/>
                  <a:pt x="7078" y="20897"/>
                  <a:pt x="7078" y="20869"/>
                </a:cubicBezTo>
                <a:cubicBezTo>
                  <a:pt x="7078" y="20784"/>
                  <a:pt x="7022" y="20700"/>
                  <a:pt x="6910" y="20700"/>
                </a:cubicBezTo>
                <a:cubicBezTo>
                  <a:pt x="6882" y="20700"/>
                  <a:pt x="6825" y="20728"/>
                  <a:pt x="6797" y="20756"/>
                </a:cubicBezTo>
                <a:cubicBezTo>
                  <a:pt x="3708" y="18788"/>
                  <a:pt x="3708" y="18788"/>
                  <a:pt x="3708" y="18788"/>
                </a:cubicBezTo>
                <a:cubicBezTo>
                  <a:pt x="3708" y="18788"/>
                  <a:pt x="3708" y="18788"/>
                  <a:pt x="3708" y="18759"/>
                </a:cubicBezTo>
                <a:cubicBezTo>
                  <a:pt x="4157" y="18900"/>
                  <a:pt x="4157" y="18900"/>
                  <a:pt x="4157" y="18900"/>
                </a:cubicBezTo>
                <a:cubicBezTo>
                  <a:pt x="4691" y="19041"/>
                  <a:pt x="4691" y="19041"/>
                  <a:pt x="4691" y="19041"/>
                </a:cubicBezTo>
                <a:cubicBezTo>
                  <a:pt x="4691" y="19069"/>
                  <a:pt x="4691" y="19069"/>
                  <a:pt x="4691" y="19097"/>
                </a:cubicBezTo>
                <a:cubicBezTo>
                  <a:pt x="4691" y="19238"/>
                  <a:pt x="4775" y="19350"/>
                  <a:pt x="4915" y="19350"/>
                </a:cubicBezTo>
                <a:cubicBezTo>
                  <a:pt x="5000" y="19350"/>
                  <a:pt x="5056" y="19294"/>
                  <a:pt x="5112" y="19238"/>
                </a:cubicBezTo>
                <a:cubicBezTo>
                  <a:pt x="7668" y="21066"/>
                  <a:pt x="7668" y="21066"/>
                  <a:pt x="7668" y="21066"/>
                </a:cubicBezTo>
                <a:cubicBezTo>
                  <a:pt x="7640" y="21066"/>
                  <a:pt x="7640" y="21094"/>
                  <a:pt x="7640" y="21094"/>
                </a:cubicBezTo>
                <a:lnTo>
                  <a:pt x="7078" y="20897"/>
                </a:lnTo>
                <a:close/>
                <a:moveTo>
                  <a:pt x="7977" y="21150"/>
                </a:moveTo>
                <a:cubicBezTo>
                  <a:pt x="7977" y="21150"/>
                  <a:pt x="7977" y="21150"/>
                  <a:pt x="7977" y="21150"/>
                </a:cubicBezTo>
                <a:cubicBezTo>
                  <a:pt x="7977" y="21038"/>
                  <a:pt x="7893" y="20981"/>
                  <a:pt x="7809" y="20981"/>
                </a:cubicBezTo>
                <a:cubicBezTo>
                  <a:pt x="7752" y="20981"/>
                  <a:pt x="7696" y="21009"/>
                  <a:pt x="7668" y="21038"/>
                </a:cubicBezTo>
                <a:cubicBezTo>
                  <a:pt x="6545" y="20222"/>
                  <a:pt x="6545" y="20222"/>
                  <a:pt x="6545" y="20222"/>
                </a:cubicBezTo>
                <a:cubicBezTo>
                  <a:pt x="5112" y="19238"/>
                  <a:pt x="5112" y="19238"/>
                  <a:pt x="5112" y="19238"/>
                </a:cubicBezTo>
                <a:cubicBezTo>
                  <a:pt x="5140" y="19209"/>
                  <a:pt x="5140" y="19153"/>
                  <a:pt x="5168" y="19125"/>
                </a:cubicBezTo>
                <a:cubicBezTo>
                  <a:pt x="5393" y="19153"/>
                  <a:pt x="5393" y="19153"/>
                  <a:pt x="5393" y="19153"/>
                </a:cubicBezTo>
                <a:cubicBezTo>
                  <a:pt x="7359" y="19350"/>
                  <a:pt x="7359" y="19350"/>
                  <a:pt x="7359" y="19350"/>
                </a:cubicBezTo>
                <a:cubicBezTo>
                  <a:pt x="7359" y="19350"/>
                  <a:pt x="7359" y="19350"/>
                  <a:pt x="7359" y="19378"/>
                </a:cubicBezTo>
                <a:cubicBezTo>
                  <a:pt x="7359" y="19519"/>
                  <a:pt x="7472" y="19603"/>
                  <a:pt x="7612" y="19603"/>
                </a:cubicBezTo>
                <a:cubicBezTo>
                  <a:pt x="7668" y="19603"/>
                  <a:pt x="7724" y="19603"/>
                  <a:pt x="7752" y="19547"/>
                </a:cubicBezTo>
                <a:cubicBezTo>
                  <a:pt x="9129" y="21206"/>
                  <a:pt x="9129" y="21206"/>
                  <a:pt x="9129" y="21206"/>
                </a:cubicBezTo>
                <a:cubicBezTo>
                  <a:pt x="9129" y="21234"/>
                  <a:pt x="9101" y="21263"/>
                  <a:pt x="9101" y="21291"/>
                </a:cubicBezTo>
                <a:lnTo>
                  <a:pt x="7977" y="21150"/>
                </a:lnTo>
                <a:close/>
                <a:moveTo>
                  <a:pt x="9410" y="21319"/>
                </a:moveTo>
                <a:cubicBezTo>
                  <a:pt x="9410" y="21234"/>
                  <a:pt x="9325" y="21150"/>
                  <a:pt x="9241" y="21150"/>
                </a:cubicBezTo>
                <a:cubicBezTo>
                  <a:pt x="9213" y="21150"/>
                  <a:pt x="9185" y="21178"/>
                  <a:pt x="9157" y="21178"/>
                </a:cubicBezTo>
                <a:cubicBezTo>
                  <a:pt x="8342" y="20222"/>
                  <a:pt x="8342" y="20222"/>
                  <a:pt x="8342" y="20222"/>
                </a:cubicBezTo>
                <a:cubicBezTo>
                  <a:pt x="7780" y="19547"/>
                  <a:pt x="7780" y="19547"/>
                  <a:pt x="7780" y="19547"/>
                </a:cubicBezTo>
                <a:cubicBezTo>
                  <a:pt x="7809" y="19491"/>
                  <a:pt x="7837" y="19434"/>
                  <a:pt x="7837" y="19378"/>
                </a:cubicBezTo>
                <a:cubicBezTo>
                  <a:pt x="10561" y="19463"/>
                  <a:pt x="10561" y="19463"/>
                  <a:pt x="10561" y="19463"/>
                </a:cubicBezTo>
                <a:cubicBezTo>
                  <a:pt x="10561" y="19575"/>
                  <a:pt x="10674" y="19688"/>
                  <a:pt x="10786" y="19688"/>
                </a:cubicBezTo>
                <a:cubicBezTo>
                  <a:pt x="10786" y="21263"/>
                  <a:pt x="10786" y="21263"/>
                  <a:pt x="10786" y="21263"/>
                </a:cubicBezTo>
                <a:cubicBezTo>
                  <a:pt x="10730" y="21263"/>
                  <a:pt x="10646" y="21319"/>
                  <a:pt x="10646" y="21375"/>
                </a:cubicBezTo>
                <a:lnTo>
                  <a:pt x="9410" y="21319"/>
                </a:lnTo>
                <a:close/>
                <a:moveTo>
                  <a:pt x="10954" y="21375"/>
                </a:moveTo>
                <a:cubicBezTo>
                  <a:pt x="10954" y="21319"/>
                  <a:pt x="10898" y="21263"/>
                  <a:pt x="10814" y="21263"/>
                </a:cubicBezTo>
                <a:cubicBezTo>
                  <a:pt x="10814" y="19688"/>
                  <a:pt x="10814" y="19688"/>
                  <a:pt x="10814" y="19688"/>
                </a:cubicBezTo>
                <a:cubicBezTo>
                  <a:pt x="10926" y="19659"/>
                  <a:pt x="11011" y="19575"/>
                  <a:pt x="11039" y="19463"/>
                </a:cubicBezTo>
                <a:cubicBezTo>
                  <a:pt x="13763" y="19378"/>
                  <a:pt x="13763" y="19378"/>
                  <a:pt x="13763" y="19378"/>
                </a:cubicBezTo>
                <a:cubicBezTo>
                  <a:pt x="13791" y="19434"/>
                  <a:pt x="13820" y="19491"/>
                  <a:pt x="13848" y="19519"/>
                </a:cubicBezTo>
                <a:cubicBezTo>
                  <a:pt x="12471" y="21150"/>
                  <a:pt x="12471" y="21150"/>
                  <a:pt x="12471" y="21150"/>
                </a:cubicBezTo>
                <a:cubicBezTo>
                  <a:pt x="12443" y="21150"/>
                  <a:pt x="12415" y="21122"/>
                  <a:pt x="12387" y="21122"/>
                </a:cubicBezTo>
                <a:cubicBezTo>
                  <a:pt x="12275" y="21122"/>
                  <a:pt x="12218" y="21206"/>
                  <a:pt x="12218" y="21291"/>
                </a:cubicBezTo>
                <a:cubicBezTo>
                  <a:pt x="12218" y="21291"/>
                  <a:pt x="12218" y="21319"/>
                  <a:pt x="12218" y="21319"/>
                </a:cubicBezTo>
                <a:lnTo>
                  <a:pt x="10954" y="21375"/>
                </a:lnTo>
                <a:close/>
                <a:moveTo>
                  <a:pt x="14803" y="20784"/>
                </a:moveTo>
                <a:cubicBezTo>
                  <a:pt x="14775" y="20728"/>
                  <a:pt x="14746" y="20700"/>
                  <a:pt x="14690" y="20700"/>
                </a:cubicBezTo>
                <a:cubicBezTo>
                  <a:pt x="14606" y="20700"/>
                  <a:pt x="14522" y="20784"/>
                  <a:pt x="14522" y="20869"/>
                </a:cubicBezTo>
                <a:cubicBezTo>
                  <a:pt x="14522" y="20897"/>
                  <a:pt x="14522" y="20897"/>
                  <a:pt x="14522" y="20897"/>
                </a:cubicBezTo>
                <a:cubicBezTo>
                  <a:pt x="13960" y="21094"/>
                  <a:pt x="13960" y="21094"/>
                  <a:pt x="13960" y="21094"/>
                </a:cubicBezTo>
                <a:cubicBezTo>
                  <a:pt x="13960" y="21094"/>
                  <a:pt x="13960" y="21066"/>
                  <a:pt x="13932" y="21066"/>
                </a:cubicBezTo>
                <a:cubicBezTo>
                  <a:pt x="16488" y="19238"/>
                  <a:pt x="16488" y="19238"/>
                  <a:pt x="16488" y="19238"/>
                </a:cubicBezTo>
                <a:cubicBezTo>
                  <a:pt x="16544" y="19294"/>
                  <a:pt x="16600" y="19350"/>
                  <a:pt x="16685" y="19350"/>
                </a:cubicBezTo>
                <a:cubicBezTo>
                  <a:pt x="16825" y="19350"/>
                  <a:pt x="16937" y="19238"/>
                  <a:pt x="16937" y="19097"/>
                </a:cubicBezTo>
                <a:cubicBezTo>
                  <a:pt x="16937" y="19069"/>
                  <a:pt x="16937" y="19069"/>
                  <a:pt x="16909" y="19041"/>
                </a:cubicBezTo>
                <a:cubicBezTo>
                  <a:pt x="17892" y="18759"/>
                  <a:pt x="17892" y="18759"/>
                  <a:pt x="17892" y="18759"/>
                </a:cubicBezTo>
                <a:cubicBezTo>
                  <a:pt x="17892" y="18788"/>
                  <a:pt x="17892" y="18788"/>
                  <a:pt x="17892" y="18788"/>
                </a:cubicBezTo>
                <a:lnTo>
                  <a:pt x="14803" y="20784"/>
                </a:lnTo>
                <a:close/>
                <a:moveTo>
                  <a:pt x="18117" y="18591"/>
                </a:moveTo>
                <a:cubicBezTo>
                  <a:pt x="18117" y="18563"/>
                  <a:pt x="18089" y="18563"/>
                  <a:pt x="18061" y="18563"/>
                </a:cubicBezTo>
                <a:cubicBezTo>
                  <a:pt x="17949" y="18563"/>
                  <a:pt x="17892" y="18647"/>
                  <a:pt x="17892" y="18731"/>
                </a:cubicBezTo>
                <a:cubicBezTo>
                  <a:pt x="17892" y="18731"/>
                  <a:pt x="17892" y="18731"/>
                  <a:pt x="17892" y="18759"/>
                </a:cubicBezTo>
                <a:cubicBezTo>
                  <a:pt x="17583" y="18844"/>
                  <a:pt x="17583" y="18844"/>
                  <a:pt x="17583" y="18844"/>
                </a:cubicBezTo>
                <a:cubicBezTo>
                  <a:pt x="16909" y="19013"/>
                  <a:pt x="16909" y="19013"/>
                  <a:pt x="16909" y="19013"/>
                </a:cubicBezTo>
                <a:cubicBezTo>
                  <a:pt x="16881" y="18956"/>
                  <a:pt x="16853" y="18928"/>
                  <a:pt x="16797" y="18900"/>
                </a:cubicBezTo>
                <a:cubicBezTo>
                  <a:pt x="17274" y="18056"/>
                  <a:pt x="17274" y="18056"/>
                  <a:pt x="17274" y="18056"/>
                </a:cubicBezTo>
                <a:cubicBezTo>
                  <a:pt x="18651" y="15666"/>
                  <a:pt x="18651" y="15666"/>
                  <a:pt x="18651" y="15666"/>
                </a:cubicBezTo>
                <a:cubicBezTo>
                  <a:pt x="18679" y="15666"/>
                  <a:pt x="18707" y="15694"/>
                  <a:pt x="18763" y="15694"/>
                </a:cubicBezTo>
                <a:cubicBezTo>
                  <a:pt x="18875" y="15694"/>
                  <a:pt x="18988" y="15581"/>
                  <a:pt x="18988" y="15441"/>
                </a:cubicBezTo>
                <a:cubicBezTo>
                  <a:pt x="18988" y="15441"/>
                  <a:pt x="18988" y="15441"/>
                  <a:pt x="18988" y="15413"/>
                </a:cubicBezTo>
                <a:cubicBezTo>
                  <a:pt x="20308" y="15216"/>
                  <a:pt x="20308" y="15216"/>
                  <a:pt x="20308" y="15216"/>
                </a:cubicBezTo>
                <a:cubicBezTo>
                  <a:pt x="20308" y="15244"/>
                  <a:pt x="20336" y="15300"/>
                  <a:pt x="20392" y="15328"/>
                </a:cubicBezTo>
                <a:lnTo>
                  <a:pt x="18117" y="18591"/>
                </a:lnTo>
                <a:close/>
                <a:moveTo>
                  <a:pt x="20505" y="15019"/>
                </a:moveTo>
                <a:cubicBezTo>
                  <a:pt x="20505" y="15019"/>
                  <a:pt x="20476" y="15019"/>
                  <a:pt x="20476" y="15019"/>
                </a:cubicBezTo>
                <a:cubicBezTo>
                  <a:pt x="20392" y="15019"/>
                  <a:pt x="20308" y="15103"/>
                  <a:pt x="20308" y="15188"/>
                </a:cubicBezTo>
                <a:cubicBezTo>
                  <a:pt x="20308" y="15188"/>
                  <a:pt x="20308" y="15188"/>
                  <a:pt x="20308" y="15188"/>
                </a:cubicBezTo>
                <a:cubicBezTo>
                  <a:pt x="18988" y="15413"/>
                  <a:pt x="18988" y="15413"/>
                  <a:pt x="18988" y="15413"/>
                </a:cubicBezTo>
                <a:cubicBezTo>
                  <a:pt x="18988" y="15300"/>
                  <a:pt x="18904" y="15244"/>
                  <a:pt x="18819" y="15216"/>
                </a:cubicBezTo>
                <a:cubicBezTo>
                  <a:pt x="19128" y="13275"/>
                  <a:pt x="19128" y="13275"/>
                  <a:pt x="19128" y="13275"/>
                </a:cubicBezTo>
                <a:cubicBezTo>
                  <a:pt x="19493" y="11053"/>
                  <a:pt x="19493" y="11053"/>
                  <a:pt x="19493" y="11053"/>
                </a:cubicBezTo>
                <a:cubicBezTo>
                  <a:pt x="19493" y="11053"/>
                  <a:pt x="19493" y="11053"/>
                  <a:pt x="19521" y="11053"/>
                </a:cubicBezTo>
                <a:cubicBezTo>
                  <a:pt x="19634" y="11053"/>
                  <a:pt x="19746" y="10941"/>
                  <a:pt x="19746" y="10800"/>
                </a:cubicBezTo>
                <a:cubicBezTo>
                  <a:pt x="21263" y="10800"/>
                  <a:pt x="21263" y="10800"/>
                  <a:pt x="21263" y="10800"/>
                </a:cubicBezTo>
                <a:cubicBezTo>
                  <a:pt x="21263" y="10884"/>
                  <a:pt x="21319" y="10941"/>
                  <a:pt x="21375" y="10969"/>
                </a:cubicBezTo>
                <a:lnTo>
                  <a:pt x="20505" y="15019"/>
                </a:lnTo>
                <a:close/>
              </a:path>
            </a:pathLst>
          </a:custGeom>
          <a:gradFill>
            <a:gsLst>
              <a:gs pos="0">
                <a:srgbClr val="F2F2F2">
                  <a:alpha val="52000"/>
                </a:srgbClr>
              </a:gs>
              <a:gs pos="100000">
                <a:srgbClr val="153B6A"/>
              </a:gs>
            </a:gsLst>
            <a:path path="circle">
              <a:fillToRect l="37721" t="-19636" r="62278" b="119636"/>
            </a:path>
          </a:gradFill>
          <a:ln w="12700">
            <a:miter lim="400000"/>
          </a:ln>
        </p:spPr>
        <p:txBody>
          <a:bodyPr lIns="0" tIns="0" rIns="0" bIns="0"/>
          <a:lstStyle/>
          <a:p/>
        </p:txBody>
      </p:sp>
      <p:pic>
        <p:nvPicPr>
          <p:cNvPr id="30" name="图片 7" descr="图片 7"/>
          <p:cNvPicPr>
            <a:picLocks noChangeAspect="1"/>
          </p:cNvPicPr>
          <p:nvPr/>
        </p:nvPicPr>
        <p:blipFill>
          <a:blip r:embed="rId2"/>
          <a:stretch>
            <a:fillRect/>
          </a:stretch>
        </p:blipFill>
        <p:spPr>
          <a:xfrm>
            <a:off x="9525000" y="352835"/>
            <a:ext cx="2169356" cy="489664"/>
          </a:xfrm>
          <a:prstGeom prst="rect">
            <a:avLst/>
          </a:prstGeom>
          <a:ln w="12700">
            <a:miter lim="400000"/>
            <a:headEnd/>
            <a:tailEnd/>
          </a:ln>
        </p:spPr>
      </p:pic>
      <p:sp>
        <p:nvSpPr>
          <p:cNvPr id="2" name="文本框 1"/>
          <p:cNvSpPr txBox="1"/>
          <p:nvPr/>
        </p:nvSpPr>
        <p:spPr>
          <a:xfrm>
            <a:off x="2129097" y="1615145"/>
            <a:ext cx="7933690" cy="20313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50000"/>
              </a:lnSpc>
              <a:spcBef>
                <a:spcPts val="0"/>
              </a:spcBef>
              <a:spcAft>
                <a:spcPts val="0"/>
              </a:spcAft>
              <a:buClrTx/>
              <a:buSzTx/>
              <a:buFontTx/>
              <a:buNone/>
            </a:pPr>
            <a:r>
              <a:rPr lang="zh-CN" altLang="en-US" sz="4400" b="1" dirty="0">
                <a:solidFill>
                  <a:schemeClr val="bg1"/>
                </a:solidFill>
                <a:latin typeface="微软雅黑" panose="020B0503020204020204" charset="-122"/>
                <a:ea typeface="微软雅黑" panose="020B0503020204020204" charset="-122"/>
              </a:rPr>
              <a:t>跨境电商互联网营销的创新实践</a:t>
            </a:r>
            <a:r>
              <a:rPr lang="en-US" altLang="zh-CN" sz="4400" b="1" dirty="0">
                <a:solidFill>
                  <a:schemeClr val="bg1"/>
                </a:solidFill>
                <a:latin typeface="微软雅黑" panose="020B0503020204020204" charset="-122"/>
                <a:ea typeface="微软雅黑" panose="020B0503020204020204" charset="-122"/>
              </a:rPr>
              <a:t>              </a:t>
            </a:r>
            <a:endParaRPr lang="en-US" altLang="zh-CN" sz="4400" b="1" dirty="0">
              <a:solidFill>
                <a:schemeClr val="bg1"/>
              </a:solidFill>
              <a:latin typeface="微软雅黑" panose="020B0503020204020204" charset="-122"/>
              <a:ea typeface="微软雅黑" panose="020B0503020204020204" charset="-122"/>
            </a:endParaRPr>
          </a:p>
          <a:p>
            <a:pPr marL="0" marR="0" indent="0" algn="l" defTabSz="914400" rtl="0" fontAlgn="auto" latinLnBrk="0" hangingPunct="0">
              <a:lnSpc>
                <a:spcPct val="150000"/>
              </a:lnSpc>
              <a:spcBef>
                <a:spcPts val="0"/>
              </a:spcBef>
              <a:spcAft>
                <a:spcPts val="0"/>
              </a:spcAft>
              <a:buClrTx/>
              <a:buSzTx/>
              <a:buFontTx/>
              <a:buNone/>
            </a:pPr>
            <a:r>
              <a:rPr lang="en-US" altLang="zh-CN" sz="4400" b="1" dirty="0">
                <a:solidFill>
                  <a:schemeClr val="bg1"/>
                </a:solidFill>
                <a:latin typeface="微软雅黑" panose="020B0503020204020204" charset="-122"/>
                <a:ea typeface="微软雅黑" panose="020B0503020204020204" charset="-122"/>
              </a:rPr>
              <a:t>                           ——</a:t>
            </a:r>
            <a:r>
              <a:rPr lang="zh-CN" altLang="en-US" sz="4400" b="1" dirty="0">
                <a:solidFill>
                  <a:schemeClr val="bg1"/>
                </a:solidFill>
                <a:latin typeface="微软雅黑" panose="020B0503020204020204" charset="-122"/>
                <a:ea typeface="微软雅黑" panose="020B0503020204020204" charset="-122"/>
              </a:rPr>
              <a:t>东南亚</a:t>
            </a:r>
            <a:r>
              <a:rPr lang="zh-CN" altLang="en-US" sz="4400" b="1" dirty="0">
                <a:solidFill>
                  <a:schemeClr val="bg1"/>
                </a:solidFill>
                <a:latin typeface="微软雅黑" panose="020B0503020204020204" charset="-122"/>
                <a:ea typeface="微软雅黑" panose="020B0503020204020204" charset="-122"/>
              </a:rPr>
              <a:t>篇</a:t>
            </a:r>
            <a:endParaRPr lang="zh-CN" altLang="en-US" sz="4400" b="1" dirty="0">
              <a:solidFill>
                <a:schemeClr val="bg1"/>
              </a:solidFill>
              <a:latin typeface="微软雅黑" panose="020B0503020204020204" charset="-122"/>
              <a:ea typeface="微软雅黑" panose="020B0503020204020204" charset="-122"/>
            </a:endParaRPr>
          </a:p>
        </p:txBody>
      </p:sp>
      <p:sp>
        <p:nvSpPr>
          <p:cNvPr id="4" name="文本框 3"/>
          <p:cNvSpPr txBox="1"/>
          <p:nvPr/>
        </p:nvSpPr>
        <p:spPr>
          <a:xfrm>
            <a:off x="4175760" y="4260215"/>
            <a:ext cx="384048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lang="zh-CN" altLang="en-US" sz="2400" b="1" dirty="0">
                <a:solidFill>
                  <a:schemeClr val="bg1"/>
                </a:solidFill>
                <a:latin typeface="微软雅黑" panose="020B0503020204020204" charset="-122"/>
                <a:ea typeface="微软雅黑" panose="020B0503020204020204" charset="-122"/>
              </a:rPr>
              <a:t>深圳拓扑</a:t>
            </a:r>
            <a:r>
              <a:rPr lang="en-US" altLang="zh-CN" sz="2400" b="1" dirty="0">
                <a:solidFill>
                  <a:schemeClr val="bg1"/>
                </a:solidFill>
                <a:latin typeface="微软雅黑" panose="020B0503020204020204" charset="-122"/>
                <a:ea typeface="微软雅黑" panose="020B0503020204020204" charset="-122"/>
              </a:rPr>
              <a:t>·Lyric</a:t>
            </a:r>
            <a:r>
              <a:rPr lang="zh-CN" altLang="en-US" sz="2400" b="1" dirty="0">
                <a:solidFill>
                  <a:schemeClr val="bg1"/>
                </a:solidFill>
                <a:latin typeface="微软雅黑" panose="020B0503020204020204" charset="-122"/>
                <a:ea typeface="微软雅黑" panose="020B0503020204020204" charset="-122"/>
              </a:rPr>
              <a:t> </a:t>
            </a:r>
            <a:r>
              <a:rPr lang="en-US" altLang="zh-CN" sz="2400" b="1" dirty="0">
                <a:solidFill>
                  <a:schemeClr val="bg1"/>
                </a:solidFill>
                <a:latin typeface="微软雅黑" panose="020B0503020204020204" charset="-122"/>
                <a:ea typeface="微软雅黑" panose="020B0503020204020204" charset="-122"/>
              </a:rPr>
              <a:t>2020.10.21</a:t>
            </a:r>
            <a:endParaRPr lang="en-US" altLang="zh-CN" sz="2400" b="1" dirty="0">
              <a:solidFill>
                <a:schemeClr val="bg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childTnLst>
                                    <p:set>
                                      <p:cBhvr>
                                        <p:cTn id="6" dur="indefinite" fill="hold"/>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ppt_w"/>
                                          </p:val>
                                        </p:tav>
                                        <p:tav tm="100000">
                                          <p:val>
                                            <p:strVal val="#ppt_w"/>
                                          </p:val>
                                        </p:tav>
                                      </p:tavLst>
                                    </p:anim>
                                    <p:anim calcmode="lin" valueType="num">
                                      <p:cBhvr>
                                        <p:cTn id="8" dur="500" fill="hold"/>
                                        <p:tgtEl>
                                          <p:spTgt spid="28"/>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9" presetClass="entr" presetSubtype="0" fill="hold" grpId="2" nodeType="afterEffect">
                                  <p:stCondLst>
                                    <p:cond delay="0"/>
                                  </p:stCondLst>
                                  <p:childTnLst>
                                    <p:set>
                                      <p:cBhvr>
                                        <p:cTn id="11" dur="indefinite" fill="hold"/>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par>
                          <p:cTn id="13" fill="hold">
                            <p:stCondLst>
                              <p:cond delay="1000"/>
                            </p:stCondLst>
                            <p:childTnLst>
                              <p:par>
                                <p:cTn id="14" presetID="8" presetClass="emph" presetSubtype="0" fill="hold" grpId="3" nodeType="afterEffect">
                                  <p:stCondLst>
                                    <p:cond delay="500"/>
                                  </p:stCondLst>
                                  <p:childTnLst>
                                    <p:animRot by="-21600000">
                                      <p:cBhvr>
                                        <p:cTn id="15" dur="80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bldLvl="0" animBg="1" advAuto="0"/>
      <p:bldP spid="29" grpId="2" animBg="1" advAuto="0"/>
      <p:bldP spid="29" grpId="3"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64705" y="214752"/>
            <a:ext cx="5306368" cy="563245"/>
          </a:xfrm>
          <a:prstGeom prst="rect">
            <a:avLst/>
          </a:prstGeom>
          <a:noFill/>
        </p:spPr>
        <p:txBody>
          <a:bodyPr wrap="square" lIns="72308" tIns="36154" rIns="72308" bIns="36154" rtlCol="0">
            <a:spAutoFit/>
          </a:bodyPr>
          <a:lstStyle/>
          <a:p>
            <a:r>
              <a:rPr lang="zh-CN" altLang="en-US" sz="3200" b="1" dirty="0">
                <a:solidFill>
                  <a:srgbClr val="0C4860"/>
                </a:solidFill>
                <a:latin typeface="微软雅黑" panose="020B0503020204020204" charset="-122"/>
                <a:ea typeface="微软雅黑" panose="020B0503020204020204" charset="-122"/>
                <a:cs typeface="微软雅黑" panose="020B0503020204020204" charset="-122"/>
              </a:rPr>
              <a:t>零关税时代</a:t>
            </a:r>
            <a:endParaRPr lang="zh-CN" altLang="en-US" sz="3200" b="1" dirty="0">
              <a:solidFill>
                <a:srgbClr val="0C4860"/>
              </a:solidFill>
              <a:latin typeface="微软雅黑" panose="020B0503020204020204" charset="-122"/>
              <a:ea typeface="微软雅黑" panose="020B0503020204020204" charset="-122"/>
              <a:cs typeface="微软雅黑" panose="020B0503020204020204" charset="-122"/>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137160" y="2505710"/>
            <a:ext cx="5814060" cy="22155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中国—东盟自由贸易区自2010年1月1日全面启动，标志着由中国和东盟10国组成、接近6万亿美元国民生产总值、4.5万亿美元贸易额的区域，开始步入</a:t>
            </a:r>
            <a:r>
              <a:rPr kumimoji="0" lang="zh-CN" altLang="en-US" sz="2400" b="1" i="0" u="none" strike="noStrike" cap="none" spc="0" normalizeH="0" baseline="0" dirty="0">
                <a:ln>
                  <a:noFill/>
                </a:ln>
                <a:solidFill>
                  <a:schemeClr val="accent2"/>
                </a:solidFill>
                <a:effectLst/>
                <a:uFillTx/>
                <a:latin typeface="微软雅黑" panose="020B0503020204020204" charset="-122"/>
                <a:ea typeface="微软雅黑" panose="020B0503020204020204" charset="-122"/>
                <a:cs typeface="微软雅黑" panose="020B0503020204020204" charset="-122"/>
                <a:sym typeface="Arial" panose="020B0604020202020204"/>
              </a:rPr>
              <a:t>零关税时代</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13" name="图片 12"/>
          <p:cNvPicPr>
            <a:picLocks noChangeAspect="1"/>
          </p:cNvPicPr>
          <p:nvPr/>
        </p:nvPicPr>
        <p:blipFill>
          <a:blip r:embed="rId1"/>
          <a:stretch>
            <a:fillRect/>
          </a:stretch>
        </p:blipFill>
        <p:spPr>
          <a:xfrm>
            <a:off x="6059170" y="1760220"/>
            <a:ext cx="6132830" cy="3672205"/>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56330" y="3186430"/>
            <a:ext cx="5488940"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二、东南亚电商市场的三大</a:t>
            </a: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优势</a:t>
            </a:r>
            <a:endPar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66110" y="3106420"/>
            <a:ext cx="6565265"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1</a:t>
            </a: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、东南亚电商市场拥有庞大的人口红利</a:t>
            </a:r>
            <a:endPar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en-US" altLang="zh-CN" sz="32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6 国 30 岁以下总人口占比超过53%</a:t>
            </a:r>
            <a:endParaRPr lang="en-US" altLang="zh-CN" sz="32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0" y="1584960"/>
            <a:ext cx="6006465" cy="44316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新加坡：最早迈入成熟国家</a:t>
            </a:r>
            <a:endParaRPr 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泰国、印尼：成长最快</a:t>
            </a:r>
            <a:endParaRPr 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越南：</a:t>
            </a:r>
            <a:r>
              <a:rPr lang="en-US" alt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60%</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人口在</a:t>
            </a:r>
            <a:r>
              <a:rPr lang="en-US" alt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30</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岁以下</a:t>
            </a:r>
            <a:endPar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          庞大消费力</a:t>
            </a:r>
            <a:endPar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endPar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新加坡和泰国</a:t>
            </a:r>
            <a:r>
              <a:rPr lang="en-US" alt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棒槌型，出生率连续下降</a:t>
            </a:r>
            <a:endPar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越南和马来西亚</a:t>
            </a:r>
            <a:r>
              <a:rPr lang="en-US" alt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先下降，后上升</a:t>
            </a:r>
            <a:endPar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菲律宾和印尼</a:t>
            </a:r>
            <a:r>
              <a:rPr lang="en-US" alt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金字塔型</a:t>
            </a:r>
            <a:endPar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11" name="图片 10"/>
          <p:cNvPicPr>
            <a:picLocks noChangeAspect="1"/>
          </p:cNvPicPr>
          <p:nvPr/>
        </p:nvPicPr>
        <p:blipFill>
          <a:blip r:embed="rId1"/>
          <a:stretch>
            <a:fillRect/>
          </a:stretch>
        </p:blipFill>
        <p:spPr>
          <a:xfrm>
            <a:off x="5531485" y="1319530"/>
            <a:ext cx="6650990" cy="4632325"/>
          </a:xfrm>
          <a:prstGeom prst="rect">
            <a:avLst/>
          </a:prstGeom>
        </p:spPr>
      </p:pic>
      <p:sp>
        <p:nvSpPr>
          <p:cNvPr id="13" name="矩形 12"/>
          <p:cNvSpPr/>
          <p:nvPr/>
        </p:nvSpPr>
        <p:spPr>
          <a:xfrm>
            <a:off x="10269220" y="452818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811385" y="567499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964180" y="3140710"/>
            <a:ext cx="5694045"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2</a:t>
            </a: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、东南亚地区互联网发展速度极快</a:t>
            </a:r>
            <a:endPar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东南亚正处于一个电商高速增长的阶段</a:t>
            </a:r>
            <a:endParaRPr lang="en-US" altLang="zh-CN" sz="32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214630" y="1663065"/>
            <a:ext cx="11635105" cy="33235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东南亚是全球互联网发展最快的地区，到2020年，网民数量将达到4.8亿人，接近于现在东南亚人口的80%；未来十年，电子商务的复合年均增长率在32%左右；到2025年，东南亚电子商务市场规模将达到880亿美元。</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这个市场拥有6.5亿人口，其中，印尼是世界第四人口大国，接下来的五年，单单印尼的市场增幅就会超过八倍。</a:t>
            </a:r>
            <a:endPar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sp>
        <p:nvSpPr>
          <p:cNvPr id="13" name="矩形 12"/>
          <p:cNvSpPr/>
          <p:nvPr/>
        </p:nvSpPr>
        <p:spPr>
          <a:xfrm>
            <a:off x="10269220" y="452818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802495" y="575119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9" name="文本框 8"/>
          <p:cNvSpPr txBox="1"/>
          <p:nvPr/>
        </p:nvSpPr>
        <p:spPr>
          <a:xfrm>
            <a:off x="9671050" y="6373495"/>
            <a:ext cx="2042160" cy="2152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lang="en-US" altLang="zh-CN" sz="1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en-US" sz="1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《东南亚电子商务报告》</a:t>
            </a:r>
            <a:endParaRPr kumimoji="0" lang="zh-CN" altLang="en-US" sz="14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全球增长最快的互联网市场</a:t>
            </a:r>
            <a:endParaRPr lang="en-US" altLang="zh-CN" sz="32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372745" y="872490"/>
            <a:ext cx="11635105" cy="166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lang="en-US" alt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 </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东南亚地区是全球第三大互联网用户数最多的地区，仅次于东亚地区和南亚地区</a:t>
            </a:r>
            <a:endPar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endPar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lang="en-US" alt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 </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东南亚将成为 2015 年至 2020 年间全球增长最快的互联网市场</a:t>
            </a:r>
            <a:endPar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sp>
        <p:nvSpPr>
          <p:cNvPr id="13" name="矩形 12"/>
          <p:cNvSpPr/>
          <p:nvPr/>
        </p:nvSpPr>
        <p:spPr>
          <a:xfrm>
            <a:off x="10269220" y="452818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802495" y="575119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pic>
        <p:nvPicPr>
          <p:cNvPr id="11" name="图片 10"/>
          <p:cNvPicPr>
            <a:picLocks noChangeAspect="1"/>
          </p:cNvPicPr>
          <p:nvPr/>
        </p:nvPicPr>
        <p:blipFill>
          <a:blip r:embed="rId1"/>
          <a:stretch>
            <a:fillRect/>
          </a:stretch>
        </p:blipFill>
        <p:spPr>
          <a:xfrm>
            <a:off x="4055110" y="2515870"/>
            <a:ext cx="5064760" cy="427863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用户平均收入增加，市场潜力巨大</a:t>
            </a:r>
            <a:endPar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10269220" y="452818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802495" y="575119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pic>
        <p:nvPicPr>
          <p:cNvPr id="11" name="图片 10"/>
          <p:cNvPicPr>
            <a:picLocks noChangeAspect="1"/>
          </p:cNvPicPr>
          <p:nvPr/>
        </p:nvPicPr>
        <p:blipFill>
          <a:blip r:embed="rId1"/>
          <a:stretch>
            <a:fillRect/>
          </a:stretch>
        </p:blipFill>
        <p:spPr>
          <a:xfrm>
            <a:off x="203835" y="1038860"/>
            <a:ext cx="8404860" cy="5557520"/>
          </a:xfrm>
          <a:prstGeom prst="rect">
            <a:avLst/>
          </a:prstGeom>
        </p:spPr>
      </p:pic>
      <p:sp>
        <p:nvSpPr>
          <p:cNvPr id="12" name="文本框 11"/>
          <p:cNvSpPr txBox="1"/>
          <p:nvPr/>
        </p:nvSpPr>
        <p:spPr>
          <a:xfrm>
            <a:off x="8524875" y="1490345"/>
            <a:ext cx="3667125" cy="49244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rPr>
              <a:t>印</a:t>
            </a:r>
            <a:r>
              <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rPr>
              <a:t>尼电商用户年龄分布（2017年）</a:t>
            </a: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r>
              <a:rPr lang="zh-CN" altLang="en-US" sz="2000" b="1" dirty="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rPr>
              <a:t>18-24 岁用户：</a:t>
            </a:r>
            <a:r>
              <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rPr>
              <a:t>34.41%</a:t>
            </a: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r>
              <a:rPr lang="zh-CN" altLang="en-US" sz="2000" b="1" dirty="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rPr>
              <a:t>25-34 岁：</a:t>
            </a:r>
            <a:r>
              <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rPr>
              <a:t>41.58%</a:t>
            </a: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r>
              <a:rPr lang="zh-CN" altLang="en-US" sz="2000" b="1" dirty="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rPr>
              <a:t>35-44 岁：</a:t>
            </a:r>
            <a:r>
              <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rPr>
              <a:t>23.7%</a:t>
            </a: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r>
              <a:rPr lang="zh-CN" altLang="en-US" sz="2000" b="1" dirty="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rPr>
              <a:t>45 岁以上：</a:t>
            </a:r>
            <a:r>
              <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rPr>
              <a:t>0.31%</a:t>
            </a: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r>
              <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rPr>
              <a:t>电商用户平均收入（ARPU）</a:t>
            </a: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r>
              <a:rPr lang="zh-CN" altLang="en-US" sz="2000" b="1" dirty="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rPr>
              <a:t>2016 年：</a:t>
            </a:r>
            <a:r>
              <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rPr>
              <a:t>67.37 美元</a:t>
            </a:r>
            <a:endParaRPr lang="zh-CN" altLang="en-US" sz="2000" b="1" dirty="0">
              <a:solidFill>
                <a:srgbClr val="0C4861"/>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r>
              <a:rPr lang="zh-CN" altLang="en-US" sz="2000" b="1" dirty="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rPr>
              <a:t>2018 年：</a:t>
            </a:r>
            <a:r>
              <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rPr>
              <a:t>89.15 美元</a:t>
            </a: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r>
              <a:rPr lang="zh-CN" altLang="en-US" sz="2000" b="1" dirty="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rPr>
              <a:t>增幅：</a:t>
            </a:r>
            <a:r>
              <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rPr>
              <a:t>32.32%</a:t>
            </a: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endPar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indent="0" algn="l" defTabSz="914400" rtl="0" fontAlgn="auto" latinLnBrk="0" hangingPunct="0">
              <a:lnSpc>
                <a:spcPct val="100000"/>
              </a:lnSpc>
              <a:spcBef>
                <a:spcPts val="0"/>
              </a:spcBef>
              <a:spcAft>
                <a:spcPts val="0"/>
              </a:spcAft>
              <a:buClrTx/>
              <a:buSzTx/>
              <a:buFontTx/>
              <a:buNone/>
            </a:pPr>
            <a:r>
              <a:rPr lang="zh-CN" altLang="en-US" sz="2000" b="1" dirty="0">
                <a:solidFill>
                  <a:srgbClr val="0C4861"/>
                </a:solidFill>
                <a:latin typeface="微软雅黑" panose="020B0503020204020204" charset="-122"/>
                <a:ea typeface="微软雅黑" panose="020B0503020204020204" charset="-122"/>
                <a:cs typeface="微软雅黑" panose="020B0503020204020204" charset="-122"/>
                <a:sym typeface="微软雅黑" panose="020B0503020204020204" charset="-122"/>
              </a:rPr>
              <a:t>低中高三层次收入人群分布均匀，各占 30%</a:t>
            </a:r>
            <a:endParaRPr kumimoji="0" lang="zh-CN" altLang="en-US" sz="20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跳过 PC 直接进入移动时代</a:t>
            </a:r>
            <a:endPar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10269220" y="452818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802495" y="575119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1" name="文本框 10"/>
          <p:cNvSpPr txBox="1"/>
          <p:nvPr/>
        </p:nvSpPr>
        <p:spPr>
          <a:xfrm>
            <a:off x="63500" y="941070"/>
            <a:ext cx="12065635" cy="166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三星、华为、小米、VIVO、OPPO 是东南亚用户的最爱</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虽然东南亚智能手机的渗透率目前只有 27% ，</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对比中国现在52%，</a:t>
            </a: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还有很大的成长空间</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12" name="图片 11"/>
          <p:cNvPicPr>
            <a:picLocks noChangeAspect="1"/>
          </p:cNvPicPr>
          <p:nvPr/>
        </p:nvPicPr>
        <p:blipFill>
          <a:blip r:embed="rId1"/>
          <a:stretch>
            <a:fillRect/>
          </a:stretch>
        </p:blipFill>
        <p:spPr>
          <a:xfrm>
            <a:off x="4423410" y="2602865"/>
            <a:ext cx="3590290" cy="412750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跳过 PC 直接进入移动时代</a:t>
            </a:r>
            <a:endPar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10269220" y="452818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1" name="文本框 10"/>
          <p:cNvSpPr txBox="1"/>
          <p:nvPr/>
        </p:nvSpPr>
        <p:spPr>
          <a:xfrm>
            <a:off x="541655" y="805815"/>
            <a:ext cx="11050270" cy="33235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有</a:t>
            </a:r>
            <a:r>
              <a:rPr kumimoji="0" lang="zh-CN" altLang="en-US" sz="2400" b="1" i="0" u="none" strike="noStrike" cap="none" spc="0" normalizeH="0" baseline="0" dirty="0">
                <a:ln>
                  <a:noFill/>
                </a:ln>
                <a:solidFill>
                  <a:schemeClr val="accent2"/>
                </a:solidFill>
                <a:effectLst/>
                <a:uFillTx/>
                <a:latin typeface="微软雅黑" panose="020B0503020204020204" charset="-122"/>
                <a:ea typeface="微软雅黑" panose="020B0503020204020204" charset="-122"/>
                <a:cs typeface="微软雅黑" panose="020B0503020204020204" charset="-122"/>
                <a:sym typeface="Arial" panose="020B0604020202020204"/>
              </a:rPr>
              <a:t>超过90%</a:t>
            </a: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的网民都是通过智能手机访问互联网，他们平均每天会花上惊人的3.6个小时玩手机</a:t>
            </a:r>
            <a:r>
              <a:rPr kumimoji="0" lang="zh-CN" altLang="en-US" sz="2400" b="1" i="0" u="none" strike="noStrike" cap="none" spc="0" normalizeH="0" baseline="0" dirty="0">
                <a:ln>
                  <a:noFill/>
                </a:ln>
                <a:solidFill>
                  <a:schemeClr val="accent2"/>
                </a:solidFill>
                <a:effectLst/>
                <a:uFillTx/>
                <a:latin typeface="微软雅黑" panose="020B0503020204020204" charset="-122"/>
                <a:ea typeface="微软雅黑" panose="020B0503020204020204" charset="-122"/>
                <a:cs typeface="微软雅黑" panose="020B0503020204020204" charset="-122"/>
                <a:sym typeface="Arial" panose="020B0604020202020204"/>
              </a:rPr>
              <a:t>（泰国4.2个小时，印尼4个小时）</a:t>
            </a:r>
            <a:endParaRPr kumimoji="0" lang="zh-CN" altLang="en-US" sz="2400" b="1" i="0" u="none" strike="noStrike" cap="none" spc="0" normalizeH="0" baseline="0" dirty="0">
              <a:ln>
                <a:noFill/>
              </a:ln>
              <a:solidFill>
                <a:schemeClr val="accent2"/>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对比之下中国3小时，美国2小时，英国1.8小时，而日本只有1小时。正是因为线下业态不够丰富，信息渠道少，年轻人会花大把大把的时间在手机上网络上寻求资讯，寻求娱乐， 寻求消费</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15" name="图片 14"/>
          <p:cNvPicPr>
            <a:picLocks noChangeAspect="1"/>
          </p:cNvPicPr>
          <p:nvPr/>
        </p:nvPicPr>
        <p:blipFill>
          <a:blip r:embed="rId1"/>
          <a:stretch>
            <a:fillRect/>
          </a:stretch>
        </p:blipFill>
        <p:spPr>
          <a:xfrm>
            <a:off x="541655" y="3616960"/>
            <a:ext cx="4164965" cy="3241040"/>
          </a:xfrm>
          <a:prstGeom prst="rect">
            <a:avLst/>
          </a:prstGeom>
        </p:spPr>
      </p:pic>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pic>
        <p:nvPicPr>
          <p:cNvPr id="17" name="图片 16"/>
          <p:cNvPicPr>
            <a:picLocks noChangeAspect="1"/>
          </p:cNvPicPr>
          <p:nvPr/>
        </p:nvPicPr>
        <p:blipFill>
          <a:blip r:embed="rId2"/>
          <a:stretch>
            <a:fillRect/>
          </a:stretch>
        </p:blipFill>
        <p:spPr>
          <a:xfrm>
            <a:off x="5724525" y="3616960"/>
            <a:ext cx="5582285" cy="3075940"/>
          </a:xfrm>
          <a:prstGeom prst="rect">
            <a:avLst/>
          </a:prstGeom>
        </p:spPr>
      </p:pic>
      <p:sp>
        <p:nvSpPr>
          <p:cNvPr id="18" name="矩形 17"/>
          <p:cNvSpPr/>
          <p:nvPr/>
        </p:nvSpPr>
        <p:spPr>
          <a:xfrm>
            <a:off x="308991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5" name="文本框 3"/>
          <p:cNvSpPr txBox="1"/>
          <p:nvPr/>
        </p:nvSpPr>
        <p:spPr>
          <a:xfrm>
            <a:off x="189865" y="1197610"/>
            <a:ext cx="11659235" cy="4693285"/>
          </a:xfrm>
          <a:prstGeom prst="rect">
            <a:avLst/>
          </a:prstGeom>
          <a:ln w="12700">
            <a:miter lim="400000"/>
          </a:ln>
        </p:spPr>
        <p:txBody>
          <a:bodyPr wrap="square" lIns="45715" tIns="45715" rIns="45715" bIns="45715">
            <a:spAutoFit/>
          </a:bodyPr>
          <a:lstStyle/>
          <a:p>
            <a:pPr indent="285750" algn="just">
              <a:lnSpc>
                <a:spcPct val="120000"/>
              </a:lnSpc>
              <a:spcBef>
                <a:spcPts val="600"/>
              </a:spcBef>
              <a:defRPr sz="2000" b="1">
                <a:solidFill>
                  <a:srgbClr val="FFFFFF"/>
                </a:solidFill>
                <a:latin typeface="+mj-lt"/>
                <a:ea typeface="+mj-ea"/>
                <a:cs typeface="+mj-cs"/>
                <a:sym typeface="微软雅黑" panose="020B0503020204020204" charset="-122"/>
              </a:defRPr>
            </a:pPr>
            <a:r>
              <a:rPr lang="en-US" sz="2400" dirty="0">
                <a:solidFill>
                  <a:srgbClr val="0C4861"/>
                </a:solidFill>
                <a:latin typeface="微软雅黑" panose="020B0503020204020204" charset="-122"/>
                <a:ea typeface="微软雅黑" panose="020B0503020204020204" charset="-122"/>
                <a:cs typeface="微软雅黑" panose="020B0503020204020204" charset="-122"/>
              </a:rPr>
              <a:t>Lyric</a:t>
            </a:r>
            <a:endParaRPr lang="en-US" sz="2400" dirty="0">
              <a:solidFill>
                <a:srgbClr val="0C4861"/>
              </a:solidFill>
              <a:latin typeface="微软雅黑" panose="020B0503020204020204" charset="-122"/>
              <a:ea typeface="微软雅黑" panose="020B0503020204020204" charset="-122"/>
              <a:cs typeface="微软雅黑" panose="020B0503020204020204" charset="-122"/>
            </a:endParaRPr>
          </a:p>
          <a:p>
            <a:pPr indent="285750" algn="just">
              <a:lnSpc>
                <a:spcPct val="120000"/>
              </a:lnSpc>
              <a:spcBef>
                <a:spcPts val="600"/>
              </a:spcBef>
              <a:defRPr sz="2000" b="1">
                <a:solidFill>
                  <a:srgbClr val="FFFFFF"/>
                </a:solidFill>
                <a:latin typeface="+mj-lt"/>
                <a:ea typeface="+mj-ea"/>
                <a:cs typeface="+mj-cs"/>
                <a:sym typeface="微软雅黑" panose="020B0503020204020204" charset="-122"/>
              </a:defRPr>
            </a:pP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深圳拓扑 </a:t>
            </a:r>
            <a:r>
              <a:rPr lang="en-US" sz="2400" dirty="0">
                <a:solidFill>
                  <a:srgbClr val="0C4861"/>
                </a:solidFill>
                <a:latin typeface="微软雅黑" panose="020B0503020204020204" charset="-122"/>
                <a:ea typeface="微软雅黑" panose="020B0503020204020204" charset="-122"/>
                <a:cs typeface="微软雅黑" panose="020B0503020204020204" charset="-122"/>
              </a:rPr>
              <a:t>Facebook</a:t>
            </a: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高级优化师</a:t>
            </a:r>
            <a:endParaRPr lang="en-US" altLang="zh-CN" sz="2400" dirty="0">
              <a:solidFill>
                <a:srgbClr val="0C4861"/>
              </a:solidFill>
              <a:latin typeface="微软雅黑" panose="020B0503020204020204" charset="-122"/>
              <a:ea typeface="微软雅黑" panose="020B0503020204020204" charset="-122"/>
              <a:cs typeface="微软雅黑" panose="020B0503020204020204" charset="-122"/>
            </a:endParaRPr>
          </a:p>
          <a:p>
            <a:pPr indent="285750" algn="just">
              <a:lnSpc>
                <a:spcPct val="120000"/>
              </a:lnSpc>
              <a:spcBef>
                <a:spcPts val="600"/>
              </a:spcBef>
              <a:defRPr sz="2000" b="1">
                <a:solidFill>
                  <a:srgbClr val="FFFFFF"/>
                </a:solidFill>
                <a:latin typeface="+mj-lt"/>
                <a:ea typeface="+mj-ea"/>
                <a:cs typeface="+mj-cs"/>
                <a:sym typeface="微软雅黑" panose="020B0503020204020204" charset="-122"/>
              </a:defRPr>
            </a:pPr>
            <a:endParaRPr lang="en-US" altLang="zh-CN" sz="2400" dirty="0">
              <a:solidFill>
                <a:srgbClr val="0C4861"/>
              </a:solidFill>
              <a:latin typeface="微软雅黑" panose="020B0503020204020204" charset="-122"/>
              <a:ea typeface="微软雅黑" panose="020B0503020204020204" charset="-122"/>
              <a:cs typeface="微软雅黑" panose="020B0503020204020204" charset="-122"/>
            </a:endParaRPr>
          </a:p>
          <a:p>
            <a:pPr indent="285750" algn="just">
              <a:lnSpc>
                <a:spcPct val="120000"/>
              </a:lnSpc>
              <a:spcBef>
                <a:spcPts val="600"/>
              </a:spcBef>
              <a:defRPr sz="2000" b="1">
                <a:solidFill>
                  <a:srgbClr val="FFFFFF"/>
                </a:solidFill>
                <a:latin typeface="+mj-lt"/>
                <a:ea typeface="+mj-ea"/>
                <a:cs typeface="+mj-cs"/>
                <a:sym typeface="微软雅黑" panose="020B0503020204020204" charset="-122"/>
              </a:defRPr>
            </a:pP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服务多家大型外贸企业、国际</a:t>
            </a:r>
            <a:r>
              <a:rPr lang="en-US" altLang="zh-CN" sz="2400" dirty="0">
                <a:solidFill>
                  <a:srgbClr val="0C4861"/>
                </a:solidFill>
                <a:latin typeface="微软雅黑" panose="020B0503020204020204" charset="-122"/>
                <a:ea typeface="微软雅黑" panose="020B0503020204020204" charset="-122"/>
                <a:cs typeface="微软雅黑" panose="020B0503020204020204" charset="-122"/>
              </a:rPr>
              <a:t>3</a:t>
            </a:r>
            <a:r>
              <a:rPr lang="en-US" sz="2400" dirty="0">
                <a:solidFill>
                  <a:srgbClr val="0C4861"/>
                </a:solidFill>
                <a:latin typeface="微软雅黑" panose="020B0503020204020204" charset="-122"/>
                <a:ea typeface="微软雅黑" panose="020B0503020204020204" charset="-122"/>
                <a:cs typeface="微软雅黑" panose="020B0503020204020204" charset="-122"/>
              </a:rPr>
              <a:t>C</a:t>
            </a: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品牌、亚马逊大卖，拥有丰富的海外推广及项目管</a:t>
            </a:r>
            <a:endParaRPr lang="zh-CN" altLang="en-US" sz="2400" dirty="0">
              <a:solidFill>
                <a:srgbClr val="0C4861"/>
              </a:solidFill>
              <a:latin typeface="微软雅黑" panose="020B0503020204020204" charset="-122"/>
              <a:ea typeface="微软雅黑" panose="020B0503020204020204" charset="-122"/>
              <a:cs typeface="微软雅黑" panose="020B0503020204020204" charset="-122"/>
            </a:endParaRPr>
          </a:p>
          <a:p>
            <a:pPr indent="285750" algn="just">
              <a:lnSpc>
                <a:spcPct val="120000"/>
              </a:lnSpc>
              <a:spcBef>
                <a:spcPts val="600"/>
              </a:spcBef>
              <a:defRPr sz="2000" b="1">
                <a:solidFill>
                  <a:srgbClr val="FFFFFF"/>
                </a:solidFill>
                <a:latin typeface="+mj-lt"/>
                <a:ea typeface="+mj-ea"/>
                <a:cs typeface="+mj-cs"/>
                <a:sym typeface="微软雅黑" panose="020B0503020204020204" charset="-122"/>
              </a:defRPr>
            </a:pP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理经验，善于根据企业需求和特点制定相应的品牌运营计划，尤其擅长数据分析、素</a:t>
            </a:r>
            <a:endParaRPr lang="zh-CN" altLang="en-US" sz="2400" dirty="0">
              <a:solidFill>
                <a:srgbClr val="0C4861"/>
              </a:solidFill>
              <a:latin typeface="微软雅黑" panose="020B0503020204020204" charset="-122"/>
              <a:ea typeface="微软雅黑" panose="020B0503020204020204" charset="-122"/>
              <a:cs typeface="微软雅黑" panose="020B0503020204020204" charset="-122"/>
            </a:endParaRPr>
          </a:p>
          <a:p>
            <a:pPr indent="285750" algn="just">
              <a:lnSpc>
                <a:spcPct val="120000"/>
              </a:lnSpc>
              <a:spcBef>
                <a:spcPts val="600"/>
              </a:spcBef>
              <a:defRPr sz="2000" b="1">
                <a:solidFill>
                  <a:srgbClr val="FFFFFF"/>
                </a:solidFill>
                <a:latin typeface="+mj-lt"/>
                <a:ea typeface="+mj-ea"/>
                <a:cs typeface="+mj-cs"/>
                <a:sym typeface="微软雅黑" panose="020B0503020204020204" charset="-122"/>
              </a:defRPr>
            </a:pP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材文案创作和粉丝运营。</a:t>
            </a:r>
            <a:endParaRPr lang="zh-CN" altLang="en-US" sz="2400" dirty="0">
              <a:solidFill>
                <a:srgbClr val="0C4861"/>
              </a:solidFill>
              <a:latin typeface="微软雅黑" panose="020B0503020204020204" charset="-122"/>
              <a:ea typeface="微软雅黑" panose="020B0503020204020204" charset="-122"/>
              <a:cs typeface="微软雅黑" panose="020B0503020204020204" charset="-122"/>
            </a:endParaRPr>
          </a:p>
          <a:p>
            <a:pPr indent="285750" algn="just">
              <a:lnSpc>
                <a:spcPct val="120000"/>
              </a:lnSpc>
              <a:spcBef>
                <a:spcPts val="600"/>
              </a:spcBef>
              <a:defRPr sz="2000" b="1">
                <a:solidFill>
                  <a:srgbClr val="FFFFFF"/>
                </a:solidFill>
                <a:latin typeface="+mj-lt"/>
                <a:ea typeface="+mj-ea"/>
                <a:cs typeface="+mj-cs"/>
                <a:sym typeface="微软雅黑" panose="020B0503020204020204" charset="-122"/>
              </a:defRPr>
            </a:pPr>
            <a:endParaRPr lang="zh-CN" altLang="en-US" sz="2400" dirty="0">
              <a:solidFill>
                <a:srgbClr val="0C4861"/>
              </a:solidFill>
              <a:latin typeface="微软雅黑" panose="020B0503020204020204" charset="-122"/>
              <a:ea typeface="微软雅黑" panose="020B0503020204020204" charset="-122"/>
              <a:cs typeface="微软雅黑" panose="020B0503020204020204" charset="-122"/>
            </a:endParaRPr>
          </a:p>
          <a:p>
            <a:pPr indent="285750" algn="just">
              <a:lnSpc>
                <a:spcPct val="120000"/>
              </a:lnSpc>
              <a:spcBef>
                <a:spcPts val="600"/>
              </a:spcBef>
              <a:defRPr sz="2000" b="1">
                <a:solidFill>
                  <a:srgbClr val="FFFFFF"/>
                </a:solidFill>
                <a:latin typeface="+mj-lt"/>
                <a:ea typeface="+mj-ea"/>
                <a:cs typeface="+mj-cs"/>
                <a:sym typeface="微软雅黑" panose="020B0503020204020204" charset="-122"/>
              </a:defRPr>
            </a:pP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帮助世界五百强房企降低二十倍获客成本，服务</a:t>
            </a:r>
            <a:r>
              <a:rPr lang="en-US" sz="2400" dirty="0">
                <a:solidFill>
                  <a:srgbClr val="0C4861"/>
                </a:solidFill>
                <a:latin typeface="微软雅黑" panose="020B0503020204020204" charset="-122"/>
                <a:ea typeface="微软雅黑" panose="020B0503020204020204" charset="-122"/>
                <a:cs typeface="微软雅黑" panose="020B0503020204020204" charset="-122"/>
              </a:rPr>
              <a:t>B2B</a:t>
            </a: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企业拓展超过</a:t>
            </a:r>
            <a:r>
              <a:rPr lang="en-US" altLang="zh-CN" sz="2400" dirty="0">
                <a:solidFill>
                  <a:srgbClr val="0C4861"/>
                </a:solidFill>
                <a:latin typeface="微软雅黑" panose="020B0503020204020204" charset="-122"/>
                <a:ea typeface="微软雅黑" panose="020B0503020204020204" charset="-122"/>
                <a:cs typeface="微软雅黑" panose="020B0503020204020204" charset="-122"/>
              </a:rPr>
              <a:t>40</a:t>
            </a: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个海外市场，</a:t>
            </a:r>
            <a:endParaRPr lang="zh-CN" altLang="en-US" sz="2400" dirty="0">
              <a:solidFill>
                <a:srgbClr val="0C4861"/>
              </a:solidFill>
              <a:latin typeface="微软雅黑" panose="020B0503020204020204" charset="-122"/>
              <a:ea typeface="微软雅黑" panose="020B0503020204020204" charset="-122"/>
              <a:cs typeface="微软雅黑" panose="020B0503020204020204" charset="-122"/>
            </a:endParaRPr>
          </a:p>
          <a:p>
            <a:pPr indent="285750" algn="just">
              <a:lnSpc>
                <a:spcPct val="120000"/>
              </a:lnSpc>
              <a:spcBef>
                <a:spcPts val="600"/>
              </a:spcBef>
              <a:defRPr sz="2000" b="1">
                <a:solidFill>
                  <a:srgbClr val="FFFFFF"/>
                </a:solidFill>
                <a:latin typeface="+mj-lt"/>
                <a:ea typeface="+mj-ea"/>
                <a:cs typeface="+mj-cs"/>
                <a:sym typeface="微软雅黑" panose="020B0503020204020204" charset="-122"/>
              </a:defRPr>
            </a:pP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单月获得超过</a:t>
            </a:r>
            <a:r>
              <a:rPr lang="en-US" altLang="zh-CN" sz="2400" dirty="0">
                <a:solidFill>
                  <a:srgbClr val="0C4861"/>
                </a:solidFill>
                <a:latin typeface="微软雅黑" panose="020B0503020204020204" charset="-122"/>
                <a:ea typeface="微软雅黑" panose="020B0503020204020204" charset="-122"/>
                <a:cs typeface="微软雅黑" panose="020B0503020204020204" charset="-122"/>
              </a:rPr>
              <a:t>6000</a:t>
            </a: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个询盘，单个线索成本低于</a:t>
            </a:r>
            <a:r>
              <a:rPr lang="en-US" altLang="zh-CN" sz="2400" dirty="0">
                <a:solidFill>
                  <a:srgbClr val="0C4861"/>
                </a:solidFill>
                <a:latin typeface="微软雅黑" panose="020B0503020204020204" charset="-122"/>
                <a:ea typeface="微软雅黑" panose="020B0503020204020204" charset="-122"/>
                <a:cs typeface="微软雅黑" panose="020B0503020204020204" charset="-122"/>
              </a:rPr>
              <a:t>$0.2</a:t>
            </a: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a:t>
            </a:r>
            <a:endParaRPr lang="en-US" altLang="zh-CN" sz="2400" dirty="0">
              <a:solidFill>
                <a:srgbClr val="0C486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东南亚互联网产品</a:t>
            </a:r>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进程</a:t>
            </a:r>
            <a:endPar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10268585" y="453707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1" name="文本框 10"/>
          <p:cNvSpPr txBox="1"/>
          <p:nvPr/>
        </p:nvSpPr>
        <p:spPr>
          <a:xfrm>
            <a:off x="541655" y="805815"/>
            <a:ext cx="11050270" cy="27698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国民级</a:t>
            </a:r>
            <a:r>
              <a:rPr kumimoji="0" lang="en-US" altLang="zh-CN"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App</a:t>
            </a: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a:t>
            </a:r>
            <a:r>
              <a:rPr kumimoji="0" lang="en-US" altLang="zh-CN"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Facebook</a:t>
            </a:r>
            <a:endParaRPr kumimoji="0" lang="en-US" altLang="zh-CN"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瓜分社媒市场：</a:t>
            </a:r>
            <a:r>
              <a:rPr kumimoji="0" lang="en-US" altLang="zh-CN"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Instagram, Line, WhatsApp, Messenger, Telegram</a:t>
            </a:r>
            <a:endParaRPr kumimoji="0" lang="en-US" altLang="zh-CN"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后起之秀：</a:t>
            </a:r>
            <a:r>
              <a:rPr kumimoji="0" lang="en-US" altLang="zh-CN"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Tiktok</a:t>
            </a:r>
            <a:endParaRPr kumimoji="0" lang="en-US" altLang="zh-CN"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endParaRPr kumimoji="0" lang="en-US" altLang="zh-CN"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endParaRPr kumimoji="0" lang="en-US" altLang="zh-CN"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pic>
        <p:nvPicPr>
          <p:cNvPr id="9" name="图片 8"/>
          <p:cNvPicPr>
            <a:picLocks noChangeAspect="1"/>
          </p:cNvPicPr>
          <p:nvPr/>
        </p:nvPicPr>
        <p:blipFill>
          <a:blip r:embed="rId1"/>
          <a:stretch>
            <a:fillRect/>
          </a:stretch>
        </p:blipFill>
        <p:spPr>
          <a:xfrm>
            <a:off x="2515870" y="2522855"/>
            <a:ext cx="6637020" cy="4304665"/>
          </a:xfrm>
          <a:prstGeom prst="rect">
            <a:avLst/>
          </a:prstGeom>
        </p:spPr>
      </p:pic>
      <p:sp>
        <p:nvSpPr>
          <p:cNvPr id="10" name="矩形 9"/>
          <p:cNvSpPr/>
          <p:nvPr/>
        </p:nvSpPr>
        <p:spPr>
          <a:xfrm>
            <a:off x="7573645"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年轻化</a:t>
            </a:r>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的互联网市场</a:t>
            </a:r>
            <a:endPar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10268585" y="453707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0" name="矩形 9"/>
          <p:cNvSpPr/>
          <p:nvPr/>
        </p:nvSpPr>
        <p:spPr>
          <a:xfrm>
            <a:off x="7573645"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2" name="文本框 11"/>
          <p:cNvSpPr txBox="1"/>
          <p:nvPr/>
        </p:nvSpPr>
        <p:spPr>
          <a:xfrm>
            <a:off x="541655" y="1143635"/>
            <a:ext cx="10847705" cy="49860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lang="en-US" alt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 </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东南亚</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sym typeface="Arial" panose="020B0604020202020204"/>
              </a:rPr>
              <a:t>6.5亿人口中30岁以下占约52%</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，以00后为主。以印尼为例，它是2.6亿的世界第四大人口国家，30岁以下人口占63%</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lang="en-US" alt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 </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同时，00后</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sym typeface="Arial" panose="020B0604020202020204"/>
              </a:rPr>
              <a:t>重度依赖移动设备</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来获取咨询、进行购物、渴望高效解决方案，东南亚互联网用户平均每天在移动端上</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sym typeface="Arial" panose="020B0604020202020204"/>
              </a:rPr>
              <a:t>花费近4小时</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lang="en-US" altLang="zh-CN"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 </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除此之外，当下较流行的站外营销渠道Facebook在东南亚也颇受欢迎。Facebook是东南亚活跃度与黏性最高的社交网络，</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sym typeface="Arial" panose="020B0604020202020204"/>
              </a:rPr>
              <a:t>2.5亿东南亚用户</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使用Facebook来获取生活的第一手资讯</a:t>
            </a:r>
            <a:endParaRPr kumimoji="0" lang="zh-CN" altLang="en-US" sz="24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28365" y="3106420"/>
            <a:ext cx="5535295"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3</a:t>
            </a: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a:t>
            </a:r>
            <a:r>
              <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Facebook</a:t>
            </a: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和</a:t>
            </a:r>
            <a:r>
              <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Shopify</a:t>
            </a: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迎来红利</a:t>
            </a:r>
            <a:endPar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en-US" altLang="zh-CN"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Facebook</a:t>
            </a:r>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成为重要营销平台</a:t>
            </a:r>
            <a:endPar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0" name="矩形 9"/>
          <p:cNvSpPr/>
          <p:nvPr/>
        </p:nvSpPr>
        <p:spPr>
          <a:xfrm>
            <a:off x="7573645"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2" name="文本框 11"/>
          <p:cNvSpPr txBox="1"/>
          <p:nvPr/>
        </p:nvSpPr>
        <p:spPr>
          <a:xfrm>
            <a:off x="671830" y="805815"/>
            <a:ext cx="10847705" cy="38779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东南亚一直是Lazada和Shopee的天下，但东南亚人民的购物习惯并没有完全被平台电商控制，这就让独立站电商有了入驻的机会，使得平台与独立站在东南亚地区能得以共存，并都处于上升发展中。</a:t>
            </a:r>
            <a:endParaRPr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endParaRPr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社交媒体的发展使得电商加大了在社媒上的营销广告投入，不管是平台还是独立站都把社媒作为了营销重点，</a:t>
            </a:r>
            <a:r>
              <a:rPr sz="2400" b="1" dirty="0">
                <a:solidFill>
                  <a:schemeClr val="accent2"/>
                </a:solidFill>
                <a:latin typeface="微软雅黑" panose="020B0503020204020204" charset="-122"/>
                <a:ea typeface="微软雅黑" panose="020B0503020204020204" charset="-122"/>
                <a:cs typeface="微软雅黑" panose="020B0503020204020204" charset="-122"/>
                <a:sym typeface="Arial" panose="020B0604020202020204"/>
              </a:rPr>
              <a:t>特别是以Facebook为主流的社交软件，是各大商家不会放过的平台</a:t>
            </a:r>
            <a:endParaRPr sz="2400" b="1" dirty="0">
              <a:solidFill>
                <a:schemeClr val="accent2"/>
              </a:solidFill>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9" name="图片 8"/>
          <p:cNvPicPr>
            <a:picLocks noChangeAspect="1"/>
          </p:cNvPicPr>
          <p:nvPr/>
        </p:nvPicPr>
        <p:blipFill>
          <a:blip r:embed="rId1"/>
          <a:stretch>
            <a:fillRect/>
          </a:stretch>
        </p:blipFill>
        <p:spPr>
          <a:xfrm>
            <a:off x="4077970" y="4246880"/>
            <a:ext cx="6045835" cy="2520950"/>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en-US" altLang="zh-CN"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Shopify</a:t>
            </a:r>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和</a:t>
            </a:r>
            <a:r>
              <a:rPr lang="en-US" altLang="zh-CN"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COD</a:t>
            </a:r>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迅速发展</a:t>
            </a:r>
            <a:endPar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10268585" y="453707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2" name="文本框 11"/>
          <p:cNvSpPr txBox="1"/>
          <p:nvPr/>
        </p:nvSpPr>
        <p:spPr>
          <a:xfrm>
            <a:off x="541655" y="805815"/>
            <a:ext cx="10847705" cy="27698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根据东南亚人民在社交媒体上的表现来看，该地区人民更容易受到单一商品页面的影响，加上社交媒体广告的推动，出单变得更加容易。于是以Shopify建站电商和COD货到付款模式为代表的独立站在东南亚得到了良好的生存发展环境。COD单页模式制作简单，这也降低了入行门槛，就算是跨境电商初期创业者也能够尝试一番。</a:t>
            </a:r>
            <a:endParaRPr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11" name="图片 10"/>
          <p:cNvPicPr>
            <a:picLocks noChangeAspect="1"/>
          </p:cNvPicPr>
          <p:nvPr/>
        </p:nvPicPr>
        <p:blipFill>
          <a:blip r:embed="rId1"/>
          <a:stretch>
            <a:fillRect/>
          </a:stretch>
        </p:blipFill>
        <p:spPr>
          <a:xfrm>
            <a:off x="541655" y="3575685"/>
            <a:ext cx="5414010" cy="3248660"/>
          </a:xfrm>
          <a:prstGeom prst="rect">
            <a:avLst/>
          </a:prstGeom>
        </p:spPr>
      </p:pic>
      <p:pic>
        <p:nvPicPr>
          <p:cNvPr id="15" name="图片 14"/>
          <p:cNvPicPr>
            <a:picLocks noChangeAspect="1"/>
          </p:cNvPicPr>
          <p:nvPr/>
        </p:nvPicPr>
        <p:blipFill>
          <a:blip r:embed="rId2"/>
          <a:stretch>
            <a:fillRect/>
          </a:stretch>
        </p:blipFill>
        <p:spPr>
          <a:xfrm>
            <a:off x="6435090" y="3575685"/>
            <a:ext cx="5414010" cy="3248660"/>
          </a:xfrm>
          <a:prstGeom prst="rect">
            <a:avLst/>
          </a:prstGeom>
        </p:spPr>
      </p:pic>
      <p:sp>
        <p:nvSpPr>
          <p:cNvPr id="17" name="文本框 16"/>
          <p:cNvSpPr txBox="1"/>
          <p:nvPr/>
        </p:nvSpPr>
        <p:spPr>
          <a:xfrm>
            <a:off x="9373870" y="6440170"/>
            <a:ext cx="2475230" cy="2152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fromWordArt="0" anchor="t" anchorCtr="0" forceAA="0" compatLnSpc="1">
            <a:spAutoFit/>
          </a:bodyPr>
          <a:p>
            <a:pPr lvl="0" algn="l"/>
            <a:r>
              <a:rPr lang="en-US" altLang="zh-CN" sz="1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a:t>
            </a:r>
            <a:r>
              <a:rPr lang="en-US" altLang="zh-CN" sz="1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数据来自瓦特-营销大数据平台</a:t>
            </a:r>
            <a:endParaRPr lang="en-US" altLang="zh-CN" sz="1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87775" y="3106420"/>
            <a:ext cx="4615815"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三、如何建设海外品牌形象</a:t>
            </a:r>
            <a:endPar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68165" y="3140710"/>
            <a:ext cx="3456305"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1</a:t>
            </a: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、什么是</a:t>
            </a:r>
            <a:r>
              <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Facebook</a:t>
            </a:r>
            <a:endPar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全球最大的社媒平台</a:t>
            </a:r>
            <a:endPar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10268585" y="453707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2" name="文本框 11"/>
          <p:cNvSpPr txBox="1"/>
          <p:nvPr/>
        </p:nvSpPr>
        <p:spPr>
          <a:xfrm>
            <a:off x="0" y="1038860"/>
            <a:ext cx="7207885" cy="55397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defTabSz="466725">
              <a:lnSpc>
                <a:spcPct val="150000"/>
              </a:lnSpc>
              <a:defRPr sz="2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400" dirty="0">
                <a:solidFill>
                  <a:schemeClr val="accent2"/>
                </a:solidFill>
                <a:sym typeface="+mn-ea"/>
              </a:rPr>
              <a:t>广泛性：</a:t>
            </a:r>
            <a:r>
              <a:rPr sz="2400" dirty="0">
                <a:solidFill>
                  <a:srgbClr val="0C4861"/>
                </a:solidFill>
                <a:sym typeface="+mn-ea"/>
              </a:rPr>
              <a:t>全球超过23亿月活跃用户；在超过90%的</a:t>
            </a:r>
            <a:endParaRPr sz="2400" dirty="0">
              <a:solidFill>
                <a:srgbClr val="0C4861"/>
              </a:solidFill>
              <a:sym typeface="+mn-ea"/>
            </a:endParaRPr>
          </a:p>
          <a:p>
            <a:pPr defTabSz="466725">
              <a:lnSpc>
                <a:spcPct val="150000"/>
              </a:lnSpc>
              <a:defRPr sz="2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400" dirty="0">
                <a:solidFill>
                  <a:srgbClr val="0C4861"/>
                </a:solidFill>
                <a:sym typeface="+mn-ea"/>
              </a:rPr>
              <a:t>             </a:t>
            </a:r>
            <a:r>
              <a:rPr sz="2400" b="1" dirty="0">
                <a:solidFill>
                  <a:srgbClr val="0C4861"/>
                </a:solidFill>
                <a:sym typeface="+mn-ea"/>
              </a:rPr>
              <a:t>国家都是当地使用率第一的社交媒体</a:t>
            </a:r>
            <a:endParaRPr sz="2400" b="1" dirty="0">
              <a:solidFill>
                <a:srgbClr val="0C4861"/>
              </a:solidFill>
            </a:endParaRPr>
          </a:p>
          <a:p>
            <a:pPr defTabSz="466725">
              <a:lnSpc>
                <a:spcPct val="150000"/>
              </a:lnSpc>
              <a:defRPr sz="20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400" b="1" dirty="0">
                <a:solidFill>
                  <a:srgbClr val="0C4861"/>
                </a:solidFill>
                <a:sym typeface="+mn-ea"/>
              </a:rPr>
              <a:t> （除俄罗斯、伊朗、中国、日本、韩国、朝鲜等）</a:t>
            </a:r>
            <a:endParaRPr sz="2400" b="1" dirty="0">
              <a:solidFill>
                <a:srgbClr val="0C4861"/>
              </a:solidFill>
            </a:endParaRPr>
          </a:p>
          <a:p>
            <a:pPr defTabSz="466725">
              <a:lnSpc>
                <a:spcPct val="150000"/>
              </a:lnSpc>
              <a:defRPr sz="2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dirty="0">
              <a:solidFill>
                <a:srgbClr val="0C4861"/>
              </a:solidFill>
              <a:sym typeface="+mn-ea"/>
            </a:endParaRPr>
          </a:p>
          <a:p>
            <a:pPr defTabSz="466725">
              <a:lnSpc>
                <a:spcPct val="150000"/>
              </a:lnSpc>
              <a:defRPr sz="2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400" dirty="0">
                <a:solidFill>
                  <a:schemeClr val="accent2"/>
                </a:solidFill>
                <a:sym typeface="+mn-ea"/>
              </a:rPr>
              <a:t>活跃度：</a:t>
            </a:r>
            <a:r>
              <a:rPr sz="2400" dirty="0">
                <a:solidFill>
                  <a:srgbClr val="0C4861"/>
                </a:solidFill>
                <a:sym typeface="+mn-ea"/>
              </a:rPr>
              <a:t>全球用户，平均每天使用时长超过50分钟</a:t>
            </a:r>
            <a:endParaRPr sz="2400" dirty="0">
              <a:solidFill>
                <a:srgbClr val="0C4861"/>
              </a:solidFill>
              <a:sym typeface="+mn-ea"/>
            </a:endParaRPr>
          </a:p>
          <a:p>
            <a:pPr defTabSz="466725">
              <a:lnSpc>
                <a:spcPct val="150000"/>
              </a:lnSpc>
              <a:defRPr sz="2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a:p>
            <a:pPr>
              <a:lnSpc>
                <a:spcPct val="150000"/>
              </a:lnSpc>
              <a:defRPr sz="20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2400" b="1" dirty="0">
                <a:solidFill>
                  <a:schemeClr val="accent2"/>
                </a:solidFill>
                <a:sym typeface="+mn-ea"/>
              </a:rPr>
              <a:t>旗下</a:t>
            </a:r>
            <a:r>
              <a:rPr sz="2400" b="1" dirty="0">
                <a:solidFill>
                  <a:schemeClr val="accent2"/>
                </a:solidFill>
                <a:sym typeface="+mn-ea"/>
              </a:rPr>
              <a:t>多个产品：</a:t>
            </a:r>
            <a:r>
              <a:rPr sz="2400" b="1" dirty="0">
                <a:solidFill>
                  <a:srgbClr val="0C4861"/>
                </a:solidFill>
                <a:sym typeface="+mn-ea"/>
              </a:rPr>
              <a:t>不只是Facebook本身，也包括Instagram、WhatsApp、Messenger等三个十亿级用户产品</a:t>
            </a:r>
            <a:endParaRPr sz="2400" b="1" dirty="0">
              <a:solidFill>
                <a:srgbClr val="0C4861"/>
              </a:solidFill>
            </a:endParaRPr>
          </a:p>
          <a:p>
            <a:pPr defTabSz="466725">
              <a:lnSpc>
                <a:spcPct val="150000"/>
              </a:lnSpc>
              <a:defRPr sz="2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625" name="图片 1" descr="图片 1"/>
          <p:cNvPicPr>
            <a:picLocks noChangeAspect="1"/>
          </p:cNvPicPr>
          <p:nvPr/>
        </p:nvPicPr>
        <p:blipFill>
          <a:blip r:embed="rId1"/>
          <a:stretch>
            <a:fillRect/>
          </a:stretch>
        </p:blipFill>
        <p:spPr>
          <a:xfrm>
            <a:off x="7362824" y="1149966"/>
            <a:ext cx="4350034" cy="5363847"/>
          </a:xfrm>
          <a:prstGeom prst="rect">
            <a:avLst/>
          </a:prstGeom>
          <a:ln w="12700">
            <a:miter lim="400000"/>
            <a:headEnd/>
            <a:tailEnd/>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用户分布全球</a:t>
            </a:r>
            <a:endPar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10268585" y="453707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2" name="文本框 11"/>
          <p:cNvSpPr txBox="1"/>
          <p:nvPr/>
        </p:nvSpPr>
        <p:spPr>
          <a:xfrm>
            <a:off x="501015" y="3395345"/>
            <a:ext cx="11189970"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defTabSz="466725">
              <a:lnSpc>
                <a:spcPct val="150000"/>
              </a:lnSpc>
              <a:defRPr sz="2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800" dirty="0">
                <a:solidFill>
                  <a:srgbClr val="0C4861"/>
                </a:solidFill>
                <a:sym typeface="+mn-ea"/>
              </a:rPr>
              <a:t>Facebook不只在欧美，在东南亚、南美洲、非洲等地仍然有大量用户</a:t>
            </a:r>
            <a:endParaRPr sz="28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99540" y="210185"/>
            <a:ext cx="8869045" cy="563245"/>
          </a:xfrm>
          <a:prstGeom prst="rect">
            <a:avLst/>
          </a:prstGeom>
          <a:noFill/>
        </p:spPr>
        <p:txBody>
          <a:bodyPr wrap="square" lIns="72308" tIns="36154" rIns="72308" bIns="36154" rtlCol="0">
            <a:spAutoFit/>
          </a:bodyPr>
          <a:lstStyle/>
          <a:p>
            <a:r>
              <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rPr>
              <a:t>东南亚用户基数庞大</a:t>
            </a:r>
            <a:endParaRPr lang="zh-CN" altLang="en-US" sz="3200" b="1" dirty="0">
              <a:solidFill>
                <a:srgbClr val="0C4861"/>
              </a:solidFill>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10268585" y="453707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pic>
        <p:nvPicPr>
          <p:cNvPr id="630" name="图片 2" descr="图片 2"/>
          <p:cNvPicPr>
            <a:picLocks noChangeAspect="1"/>
          </p:cNvPicPr>
          <p:nvPr/>
        </p:nvPicPr>
        <p:blipFill>
          <a:blip r:embed="rId1"/>
          <a:stretch>
            <a:fillRect/>
          </a:stretch>
        </p:blipFill>
        <p:spPr>
          <a:xfrm>
            <a:off x="2624084" y="1300581"/>
            <a:ext cx="9013829" cy="5078099"/>
          </a:xfrm>
          <a:prstGeom prst="rect">
            <a:avLst/>
          </a:prstGeom>
          <a:ln w="12700">
            <a:miter lim="400000"/>
            <a:headEnd/>
            <a:tailEnd/>
          </a:ln>
        </p:spPr>
      </p:pic>
      <p:sp>
        <p:nvSpPr>
          <p:cNvPr id="9" name="文本框 8"/>
          <p:cNvSpPr txBox="1"/>
          <p:nvPr/>
        </p:nvSpPr>
        <p:spPr>
          <a:xfrm>
            <a:off x="747078" y="2598420"/>
            <a:ext cx="1040765" cy="166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b="1" dirty="0">
                <a:solidFill>
                  <a:srgbClr val="0C4861"/>
                </a:solidFill>
                <a:latin typeface="微软雅黑" panose="020B0503020204020204" charset="-122"/>
                <a:ea typeface="微软雅黑" panose="020B0503020204020204" charset="-122"/>
                <a:cs typeface="微软雅黑" panose="020B0503020204020204" charset="-122"/>
                <a:sym typeface="+mn-ea"/>
              </a:rPr>
              <a:t>#3 印尼</a:t>
            </a:r>
            <a:endParaRPr b="1" dirty="0">
              <a:solidFill>
                <a:srgbClr val="0C4861"/>
              </a:solidFill>
              <a:latin typeface="微软雅黑" panose="020B0503020204020204" charset="-122"/>
              <a:ea typeface="微软雅黑" panose="020B0503020204020204" charset="-122"/>
              <a:cs typeface="微软雅黑" panose="020B0503020204020204" charset="-122"/>
              <a:sym typeface="+mn-ea"/>
            </a:endParaRPr>
          </a:p>
          <a:p>
            <a:pPr marL="0" marR="0" indent="0" algn="just" defTabSz="914400" rtl="0" fontAlgn="auto" latinLnBrk="0" hangingPunct="0">
              <a:lnSpc>
                <a:spcPct val="150000"/>
              </a:lnSpc>
              <a:spcBef>
                <a:spcPts val="0"/>
              </a:spcBef>
              <a:spcAft>
                <a:spcPts val="0"/>
              </a:spcAft>
              <a:buClrTx/>
              <a:buSzTx/>
              <a:buFontTx/>
              <a:buNone/>
            </a:pPr>
            <a:r>
              <a:rPr b="1" dirty="0">
                <a:solidFill>
                  <a:srgbClr val="0C4861"/>
                </a:solidFill>
                <a:latin typeface="微软雅黑" panose="020B0503020204020204" charset="-122"/>
                <a:ea typeface="微软雅黑" panose="020B0503020204020204" charset="-122"/>
                <a:cs typeface="微软雅黑" panose="020B0503020204020204" charset="-122"/>
                <a:sym typeface="+mn-ea"/>
              </a:rPr>
              <a:t>#6 菲律宾</a:t>
            </a:r>
            <a:endParaRPr b="1" dirty="0">
              <a:solidFill>
                <a:srgbClr val="0C4861"/>
              </a:solidFill>
              <a:latin typeface="微软雅黑" panose="020B0503020204020204" charset="-122"/>
              <a:ea typeface="微软雅黑" panose="020B0503020204020204" charset="-122"/>
              <a:cs typeface="微软雅黑" panose="020B0503020204020204" charset="-122"/>
              <a:sym typeface="+mn-ea"/>
            </a:endParaRPr>
          </a:p>
          <a:p>
            <a:pPr marL="0" marR="0" indent="0" algn="just" defTabSz="914400" rtl="0" fontAlgn="auto" latinLnBrk="0" hangingPunct="0">
              <a:lnSpc>
                <a:spcPct val="150000"/>
              </a:lnSpc>
              <a:spcBef>
                <a:spcPts val="0"/>
              </a:spcBef>
              <a:spcAft>
                <a:spcPts val="0"/>
              </a:spcAft>
              <a:buClrTx/>
              <a:buSzTx/>
              <a:buFontTx/>
              <a:buNone/>
            </a:pPr>
            <a:r>
              <a:rPr b="1" dirty="0">
                <a:solidFill>
                  <a:srgbClr val="0C4861"/>
                </a:solidFill>
                <a:latin typeface="微软雅黑" panose="020B0503020204020204" charset="-122"/>
                <a:ea typeface="微软雅黑" panose="020B0503020204020204" charset="-122"/>
                <a:cs typeface="微软雅黑" panose="020B0503020204020204" charset="-122"/>
                <a:sym typeface="+mn-ea"/>
              </a:rPr>
              <a:t>#7 越南</a:t>
            </a:r>
            <a:endParaRPr b="1" dirty="0">
              <a:solidFill>
                <a:srgbClr val="0C4861"/>
              </a:solidFill>
              <a:latin typeface="微软雅黑" panose="020B0503020204020204" charset="-122"/>
              <a:ea typeface="微软雅黑" panose="020B0503020204020204" charset="-122"/>
              <a:cs typeface="微软雅黑" panose="020B0503020204020204" charset="-122"/>
              <a:sym typeface="+mn-ea"/>
            </a:endParaRPr>
          </a:p>
          <a:p>
            <a:pPr marL="0" marR="0" indent="0" algn="just" defTabSz="914400" rtl="0" fontAlgn="auto" latinLnBrk="0" hangingPunct="0">
              <a:lnSpc>
                <a:spcPct val="150000"/>
              </a:lnSpc>
              <a:spcBef>
                <a:spcPts val="0"/>
              </a:spcBef>
              <a:spcAft>
                <a:spcPts val="0"/>
              </a:spcAft>
              <a:buClrTx/>
              <a:buSzTx/>
              <a:buFontTx/>
              <a:buNone/>
            </a:pPr>
            <a:r>
              <a:rPr b="1" dirty="0">
                <a:solidFill>
                  <a:srgbClr val="0C4861"/>
                </a:solidFill>
                <a:latin typeface="微软雅黑" panose="020B0503020204020204" charset="-122"/>
                <a:ea typeface="微软雅黑" panose="020B0503020204020204" charset="-122"/>
                <a:cs typeface="微软雅黑" panose="020B0503020204020204" charset="-122"/>
                <a:sym typeface="+mn-ea"/>
              </a:rPr>
              <a:t>#8 泰国</a:t>
            </a:r>
            <a:endParaRPr b="1" dirty="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93720" y="2040255"/>
            <a:ext cx="6005195" cy="31419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zh-CN" altLang="en-US" sz="25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一、东南亚电商市场有何</a:t>
            </a:r>
            <a:r>
              <a:rPr lang="zh-CN" altLang="en-US" sz="2500" b="1" dirty="0">
                <a:solidFill>
                  <a:schemeClr val="accent2"/>
                </a:solidFill>
                <a:latin typeface="微软雅黑" panose="020B0503020204020204" charset="-122"/>
                <a:ea typeface="微软雅黑" panose="020B0503020204020204" charset="-122"/>
                <a:cs typeface="微软雅黑" panose="020B0503020204020204" charset="-122"/>
                <a:sym typeface="Calibri" panose="020F0502020204030204"/>
              </a:rPr>
              <a:t>政</a:t>
            </a:r>
            <a:r>
              <a:rPr lang="zh-CN" altLang="en-US" sz="2500" b="1" dirty="0">
                <a:solidFill>
                  <a:schemeClr val="accent2"/>
                </a:solidFill>
                <a:latin typeface="微软雅黑" panose="020B0503020204020204" charset="-122"/>
                <a:ea typeface="微软雅黑" panose="020B0503020204020204" charset="-122"/>
                <a:cs typeface="微软雅黑" panose="020B0503020204020204" charset="-122"/>
                <a:sym typeface="Calibri" panose="020F0502020204030204"/>
              </a:rPr>
              <a:t>策红利</a:t>
            </a:r>
            <a:endParaRPr lang="zh-CN" altLang="en-US" sz="2500" b="1" dirty="0">
              <a:solidFill>
                <a:schemeClr val="accent2"/>
              </a:solidFill>
              <a:latin typeface="微软雅黑" panose="020B0503020204020204" charset="-122"/>
              <a:ea typeface="微软雅黑" panose="020B0503020204020204" charset="-122"/>
              <a:cs typeface="微软雅黑" panose="020B0503020204020204" charset="-122"/>
              <a:sym typeface="Calibri" panose="020F0502020204030204"/>
            </a:endParaRPr>
          </a:p>
          <a:p>
            <a:pPr marL="0" marR="0" algn="just" defTabSz="466725" rtl="0" fontAlgn="auto" latinLnBrk="0" hangingPunct="0">
              <a:lnSpc>
                <a:spcPct val="150000"/>
              </a:lnSpc>
              <a:spcBef>
                <a:spcPts val="500"/>
              </a:spcBef>
              <a:spcAft>
                <a:spcPts val="0"/>
              </a:spcAft>
              <a:buClrTx/>
              <a:buSzTx/>
              <a:buFontTx/>
              <a:buNone/>
            </a:pPr>
            <a:r>
              <a:rPr lang="zh-CN" altLang="en-US" sz="25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二、东南亚电商市场的</a:t>
            </a:r>
            <a:r>
              <a:rPr lang="zh-CN" altLang="en-US" sz="2500" b="1" dirty="0">
                <a:solidFill>
                  <a:schemeClr val="accent2"/>
                </a:solidFill>
                <a:latin typeface="微软雅黑" panose="020B0503020204020204" charset="-122"/>
                <a:ea typeface="微软雅黑" panose="020B0503020204020204" charset="-122"/>
                <a:cs typeface="微软雅黑" panose="020B0503020204020204" charset="-122"/>
                <a:sym typeface="Calibri" panose="020F0502020204030204"/>
              </a:rPr>
              <a:t>三</a:t>
            </a:r>
            <a:r>
              <a:rPr lang="zh-CN" altLang="en-US" sz="2500" b="1" dirty="0">
                <a:solidFill>
                  <a:schemeClr val="accent2"/>
                </a:solidFill>
                <a:latin typeface="微软雅黑" panose="020B0503020204020204" charset="-122"/>
                <a:ea typeface="微软雅黑" panose="020B0503020204020204" charset="-122"/>
                <a:cs typeface="微软雅黑" panose="020B0503020204020204" charset="-122"/>
                <a:sym typeface="Calibri" panose="020F0502020204030204"/>
              </a:rPr>
              <a:t>大优势</a:t>
            </a:r>
            <a:endParaRPr lang="en-US" altLang="zh-CN" sz="2500" b="1" dirty="0">
              <a:solidFill>
                <a:schemeClr val="accent2"/>
              </a:solidFill>
              <a:latin typeface="微软雅黑" panose="020B0503020204020204" charset="-122"/>
              <a:ea typeface="微软雅黑" panose="020B0503020204020204" charset="-122"/>
              <a:cs typeface="微软雅黑" panose="020B0503020204020204" charset="-122"/>
              <a:sym typeface="Calibri" panose="020F0502020204030204"/>
            </a:endParaRPr>
          </a:p>
          <a:p>
            <a:pPr marL="0" marR="0" algn="just" defTabSz="466725" rtl="0" fontAlgn="auto" latinLnBrk="0" hangingPunct="0">
              <a:lnSpc>
                <a:spcPct val="150000"/>
              </a:lnSpc>
              <a:spcBef>
                <a:spcPts val="500"/>
              </a:spcBef>
              <a:spcAft>
                <a:spcPts val="0"/>
              </a:spcAft>
              <a:buClrTx/>
              <a:buSzTx/>
              <a:buFontTx/>
              <a:buNone/>
            </a:pPr>
            <a:r>
              <a:rPr lang="zh-CN" altLang="en-US" sz="25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三、如何建设海外社媒</a:t>
            </a:r>
            <a:r>
              <a:rPr lang="zh-CN" altLang="en-US" sz="2500" b="1" dirty="0">
                <a:solidFill>
                  <a:schemeClr val="accent2"/>
                </a:solidFill>
                <a:latin typeface="微软雅黑" panose="020B0503020204020204" charset="-122"/>
                <a:ea typeface="微软雅黑" panose="020B0503020204020204" charset="-122"/>
                <a:cs typeface="微软雅黑" panose="020B0503020204020204" charset="-122"/>
                <a:sym typeface="Calibri" panose="020F0502020204030204"/>
              </a:rPr>
              <a:t>品牌形象</a:t>
            </a:r>
            <a:endParaRPr lang="zh-CN" altLang="en-US" sz="25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a:p>
            <a:pPr marL="0" marR="0" algn="just" defTabSz="466725" rtl="0" fontAlgn="auto" latinLnBrk="0" hangingPunct="0">
              <a:lnSpc>
                <a:spcPct val="150000"/>
              </a:lnSpc>
              <a:spcBef>
                <a:spcPts val="500"/>
              </a:spcBef>
              <a:spcAft>
                <a:spcPts val="0"/>
              </a:spcAft>
              <a:buClrTx/>
              <a:buSzTx/>
              <a:buFontTx/>
              <a:buNone/>
            </a:pPr>
            <a:r>
              <a:rPr lang="zh-CN" altLang="en-US" sz="25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四、利用</a:t>
            </a:r>
            <a:r>
              <a:rPr lang="en-US" altLang="zh-CN" sz="25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Facebook</a:t>
            </a:r>
            <a:r>
              <a:rPr lang="zh-CN" altLang="en-US" sz="25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广告获取</a:t>
            </a:r>
            <a:r>
              <a:rPr lang="zh-CN" altLang="en-US" sz="2500" b="1" dirty="0">
                <a:solidFill>
                  <a:schemeClr val="accent2"/>
                </a:solidFill>
                <a:latin typeface="微软雅黑" panose="020B0503020204020204" charset="-122"/>
                <a:ea typeface="微软雅黑" panose="020B0503020204020204" charset="-122"/>
                <a:cs typeface="微软雅黑" panose="020B0503020204020204" charset="-122"/>
                <a:sym typeface="Calibri" panose="020F0502020204030204"/>
              </a:rPr>
              <a:t>精准客户</a:t>
            </a:r>
            <a:endParaRPr lang="zh-CN" altLang="en-US" sz="25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a:p>
            <a:pPr marL="0" marR="0" algn="just" defTabSz="466725" rtl="0" fontAlgn="auto" latinLnBrk="0" hangingPunct="0">
              <a:lnSpc>
                <a:spcPct val="150000"/>
              </a:lnSpc>
              <a:spcBef>
                <a:spcPts val="500"/>
              </a:spcBef>
              <a:spcAft>
                <a:spcPts val="0"/>
              </a:spcAft>
              <a:buClrTx/>
              <a:buSzTx/>
              <a:buFontTx/>
              <a:buNone/>
            </a:pPr>
            <a:r>
              <a:rPr lang="en-US" altLang="zh-CN" sz="25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五、</a:t>
            </a:r>
            <a:r>
              <a:rPr lang="zh-CN" altLang="en-US" sz="2500" b="1" dirty="0">
                <a:solidFill>
                  <a:schemeClr val="accent2"/>
                </a:solidFill>
                <a:latin typeface="微软雅黑" panose="020B0503020204020204" charset="-122"/>
                <a:ea typeface="微软雅黑" panose="020B0503020204020204" charset="-122"/>
                <a:cs typeface="微软雅黑" panose="020B0503020204020204" charset="-122"/>
                <a:sym typeface="Calibri" panose="020F0502020204030204"/>
              </a:rPr>
              <a:t>品牌案例：</a:t>
            </a:r>
            <a:r>
              <a:rPr lang="zh-CN" altLang="en-US" sz="25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房地产、太阳能路灯</a:t>
            </a:r>
            <a:endParaRPr lang="zh-CN" altLang="en-US" sz="25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0268585" y="453707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pic>
        <p:nvPicPr>
          <p:cNvPr id="639" name="图片 1" descr="图片 1"/>
          <p:cNvPicPr>
            <a:picLocks noChangeAspect="1"/>
          </p:cNvPicPr>
          <p:nvPr/>
        </p:nvPicPr>
        <p:blipFill>
          <a:blip r:embed="rId1"/>
          <a:stretch>
            <a:fillRect/>
          </a:stretch>
        </p:blipFill>
        <p:spPr>
          <a:xfrm>
            <a:off x="0" y="0"/>
            <a:ext cx="12222720" cy="6876062"/>
          </a:xfrm>
          <a:prstGeom prst="rect">
            <a:avLst/>
          </a:prstGeom>
          <a:ln w="12700">
            <a:miter lim="400000"/>
            <a:headEnd/>
            <a:tailEnd/>
          </a:ln>
        </p:spPr>
      </p:pic>
      <p:pic>
        <p:nvPicPr>
          <p:cNvPr id="640" name="图片 2" descr="图片 2"/>
          <p:cNvPicPr>
            <a:picLocks noChangeAspect="1"/>
          </p:cNvPicPr>
          <p:nvPr/>
        </p:nvPicPr>
        <p:blipFill>
          <a:blip r:embed="rId2"/>
          <a:stretch>
            <a:fillRect/>
          </a:stretch>
        </p:blipFill>
        <p:spPr>
          <a:xfrm>
            <a:off x="795655" y="1764027"/>
            <a:ext cx="6420485" cy="4220215"/>
          </a:xfrm>
          <a:prstGeom prst="rect">
            <a:avLst/>
          </a:prstGeom>
          <a:ln w="12700">
            <a:miter lim="400000"/>
            <a:headEnd/>
            <a:tailEnd/>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0268585" y="453707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pic>
        <p:nvPicPr>
          <p:cNvPr id="644" name="图片 1" descr="图片 1"/>
          <p:cNvPicPr>
            <a:picLocks noChangeAspect="1"/>
          </p:cNvPicPr>
          <p:nvPr/>
        </p:nvPicPr>
        <p:blipFill>
          <a:blip r:embed="rId1"/>
          <a:stretch>
            <a:fillRect/>
          </a:stretch>
        </p:blipFill>
        <p:spPr>
          <a:xfrm>
            <a:off x="-15360" y="-9033"/>
            <a:ext cx="12222720" cy="6876062"/>
          </a:xfrm>
          <a:prstGeom prst="rect">
            <a:avLst/>
          </a:prstGeom>
          <a:ln w="12700">
            <a:miter lim="400000"/>
            <a:headEnd/>
            <a:tailEnd/>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0268585" y="453707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pic>
        <p:nvPicPr>
          <p:cNvPr id="652" name="图像" descr="C:/Users/liyong/AppData/Local/Temp/picturescale_20201020213850/output_20201020214039.pngoutput_20201020214039"/>
          <p:cNvPicPr>
            <a:picLocks noChangeAspect="1"/>
          </p:cNvPicPr>
          <p:nvPr/>
        </p:nvPicPr>
        <p:blipFill>
          <a:blip r:embed="rId1"/>
          <a:stretch>
            <a:fillRect/>
          </a:stretch>
        </p:blipFill>
        <p:spPr>
          <a:xfrm>
            <a:off x="139" y="1"/>
            <a:ext cx="12138383" cy="6858000"/>
          </a:xfrm>
          <a:prstGeom prst="rect">
            <a:avLst/>
          </a:prstGeom>
          <a:ln w="12700">
            <a:miter lim="400000"/>
            <a:headEnd/>
            <a:tailEnd/>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0268585" y="4537075"/>
            <a:ext cx="144399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4" name="矩形 13"/>
          <p:cNvSpPr/>
          <p:nvPr/>
        </p:nvSpPr>
        <p:spPr>
          <a:xfrm>
            <a:off x="9775190" y="5768975"/>
            <a:ext cx="135763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16" name="矩形 15"/>
          <p:cNvSpPr/>
          <p:nvPr/>
        </p:nvSpPr>
        <p:spPr>
          <a:xfrm>
            <a:off x="6758940" y="6378575"/>
            <a:ext cx="1616710" cy="276860"/>
          </a:xfrm>
          <a:prstGeom prst="rect">
            <a:avLst/>
          </a:prstGeom>
          <a:ln>
            <a:noFill/>
          </a:ln>
        </p:spPr>
        <p:style>
          <a:lnRef idx="2">
            <a:schemeClr val="accent3"/>
          </a:lnRef>
          <a:fillRef idx="1">
            <a:schemeClr val="lt1"/>
          </a:fillRef>
          <a:effectRef idx="0">
            <a:schemeClr val="accent3"/>
          </a:effectRef>
          <a:fontRef idx="minor">
            <a:schemeClr val="dk1"/>
          </a:fontRef>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pic>
        <p:nvPicPr>
          <p:cNvPr id="656" name="图片 1" descr="图片 1"/>
          <p:cNvPicPr>
            <a:picLocks noChangeAspect="1"/>
          </p:cNvPicPr>
          <p:nvPr/>
        </p:nvPicPr>
        <p:blipFill>
          <a:blip r:embed="rId1"/>
          <a:stretch>
            <a:fillRect/>
          </a:stretch>
        </p:blipFill>
        <p:spPr>
          <a:xfrm>
            <a:off x="-120" y="-9033"/>
            <a:ext cx="12222720" cy="6876062"/>
          </a:xfrm>
          <a:prstGeom prst="rect">
            <a:avLst/>
          </a:prstGeom>
          <a:ln w="12700">
            <a:miter lim="400000"/>
            <a:headEnd/>
            <a:tailEnd/>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 name="图片 1" descr="图片 1"/>
          <p:cNvPicPr>
            <a:picLocks noChangeAspect="1"/>
          </p:cNvPicPr>
          <p:nvPr/>
        </p:nvPicPr>
        <p:blipFill>
          <a:blip r:embed="rId1"/>
          <a:stretch>
            <a:fillRect/>
          </a:stretch>
        </p:blipFill>
        <p:spPr>
          <a:xfrm>
            <a:off x="-15360" y="-9033"/>
            <a:ext cx="12222720" cy="6876062"/>
          </a:xfrm>
          <a:prstGeom prst="rect">
            <a:avLst/>
          </a:prstGeom>
          <a:ln w="12700">
            <a:miter lim="400000"/>
            <a:headEnd/>
            <a:tailEnd/>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60725" y="3106420"/>
            <a:ext cx="5670550"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企业出海第一步，建立品牌门户</a:t>
            </a:r>
            <a:endPar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en-US" sz="2800" dirty="0">
                <a:solidFill>
                  <a:srgbClr val="0C4861"/>
                </a:solidFill>
                <a:sym typeface="+mn-ea"/>
              </a:rPr>
              <a:t>2/3</a:t>
            </a:r>
            <a:r>
              <a:rPr lang="zh-CN" altLang="en-US" sz="2800" dirty="0">
                <a:solidFill>
                  <a:srgbClr val="0C4861"/>
                </a:solidFill>
                <a:sym typeface="+mn-ea"/>
              </a:rPr>
              <a:t>的</a:t>
            </a:r>
            <a:r>
              <a:rPr lang="en-US" sz="2800" dirty="0">
                <a:solidFill>
                  <a:srgbClr val="0C4861"/>
                </a:solidFill>
                <a:sym typeface="+mn-ea"/>
              </a:rPr>
              <a:t>Facebook</a:t>
            </a:r>
            <a:r>
              <a:rPr lang="zh-CN" altLang="en-US" sz="2800" dirty="0">
                <a:solidFill>
                  <a:srgbClr val="0C4861"/>
                </a:solidFill>
                <a:sym typeface="+mn-ea"/>
              </a:rPr>
              <a:t>用户每周访问</a:t>
            </a:r>
            <a:r>
              <a:rPr lang="zh-CN" altLang="en-US" sz="2800" dirty="0">
                <a:solidFill>
                  <a:srgbClr val="0C4861"/>
                </a:solidFill>
                <a:sym typeface="+mn-ea"/>
              </a:rPr>
              <a:t>公共主页</a:t>
            </a:r>
            <a:endParaRPr lang="zh-CN" altLang="en-US" sz="2800" dirty="0">
              <a:solidFill>
                <a:srgbClr val="0C4861"/>
              </a:solidFill>
              <a:sym typeface="+mn-ea"/>
            </a:endParaRPr>
          </a:p>
        </p:txBody>
      </p:sp>
      <p:sp>
        <p:nvSpPr>
          <p:cNvPr id="3" name="文本框 2"/>
          <p:cNvSpPr txBox="1"/>
          <p:nvPr/>
        </p:nvSpPr>
        <p:spPr>
          <a:xfrm>
            <a:off x="4244975" y="1383030"/>
            <a:ext cx="7477125" cy="166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rPr>
              <a:t>Facebook 公共主页就像是一个数字门店，创建主页便可向平台上逾 20 亿的用户展示业务。公共主页在桌面端和移动端的展示效果俱佳</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 name="文本框 3"/>
          <p:cNvSpPr txBox="1"/>
          <p:nvPr/>
        </p:nvSpPr>
        <p:spPr>
          <a:xfrm>
            <a:off x="4244340" y="3746500"/>
            <a:ext cx="7477760" cy="22155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chemeClr val="accent2"/>
                </a:solidFill>
                <a:effectLst/>
                <a:uFillTx/>
                <a:latin typeface="微软雅黑" panose="020B0503020204020204" charset="-122"/>
                <a:ea typeface="微软雅黑" panose="020B0503020204020204" charset="-122"/>
                <a:cs typeface="Arial" panose="020B0604020202020204"/>
                <a:sym typeface="Arial" panose="020B0604020202020204"/>
              </a:rPr>
              <a:t>2/3</a:t>
            </a:r>
            <a:endParaRPr kumimoji="0" lang="zh-CN" altLang="en-US" sz="2400" b="1" i="0" u="none" strike="noStrike" cap="none" spc="0" normalizeH="0" baseline="0" dirty="0">
              <a:ln>
                <a:noFill/>
              </a:ln>
              <a:solidFill>
                <a:schemeClr val="accent2"/>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rPr>
              <a:t>在全球所有参与调查的国家和地区，2/3 的 Facebook 用户表示，他们每周至少会访问一次商家主页</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pic>
        <p:nvPicPr>
          <p:cNvPr id="7" name="图片 6" descr="GIF-主页"/>
          <p:cNvPicPr>
            <a:picLocks noChangeAspect="1"/>
          </p:cNvPicPr>
          <p:nvPr/>
        </p:nvPicPr>
        <p:blipFill>
          <a:blip r:embed="rId1"/>
          <a:stretch>
            <a:fillRect/>
          </a:stretch>
        </p:blipFill>
        <p:spPr>
          <a:xfrm>
            <a:off x="854710" y="875665"/>
            <a:ext cx="3019425" cy="5848350"/>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en-US" sz="2800" dirty="0">
                <a:solidFill>
                  <a:srgbClr val="0C4861"/>
                </a:solidFill>
                <a:sym typeface="+mn-ea"/>
              </a:rPr>
              <a:t>Facebook</a:t>
            </a:r>
            <a:r>
              <a:rPr lang="zh-CN" altLang="en-US" sz="2800" dirty="0">
                <a:solidFill>
                  <a:srgbClr val="0C4861"/>
                </a:solidFill>
                <a:sym typeface="+mn-ea"/>
              </a:rPr>
              <a:t>公共主页</a:t>
            </a:r>
            <a:endParaRPr lang="zh-CN" altLang="en-US" sz="2800" dirty="0">
              <a:solidFill>
                <a:srgbClr val="0C4861"/>
              </a:solidFill>
              <a:sym typeface="+mn-ea"/>
            </a:endParaRPr>
          </a:p>
        </p:txBody>
      </p:sp>
      <p:pic>
        <p:nvPicPr>
          <p:cNvPr id="2" name="图片 1"/>
          <p:cNvPicPr>
            <a:picLocks noChangeAspect="1"/>
          </p:cNvPicPr>
          <p:nvPr/>
        </p:nvPicPr>
        <p:blipFill>
          <a:blip r:embed="rId1"/>
          <a:stretch>
            <a:fillRect/>
          </a:stretch>
        </p:blipFill>
        <p:spPr>
          <a:xfrm>
            <a:off x="657225" y="875665"/>
            <a:ext cx="5393690" cy="5863590"/>
          </a:xfrm>
          <a:prstGeom prst="rect">
            <a:avLst/>
          </a:prstGeom>
        </p:spPr>
      </p:pic>
      <p:pic>
        <p:nvPicPr>
          <p:cNvPr id="5" name="图片 4"/>
          <p:cNvPicPr>
            <a:picLocks noChangeAspect="1"/>
          </p:cNvPicPr>
          <p:nvPr/>
        </p:nvPicPr>
        <p:blipFill>
          <a:blip r:embed="rId2"/>
          <a:stretch>
            <a:fillRect/>
          </a:stretch>
        </p:blipFill>
        <p:spPr>
          <a:xfrm>
            <a:off x="7312025" y="883285"/>
            <a:ext cx="3277235" cy="5974715"/>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en-US" sz="2800" dirty="0">
                <a:solidFill>
                  <a:srgbClr val="0C4861"/>
                </a:solidFill>
                <a:sym typeface="+mn-ea"/>
              </a:rPr>
              <a:t>Facebook</a:t>
            </a:r>
            <a:r>
              <a:rPr lang="zh-CN" altLang="en-US" sz="2800" dirty="0">
                <a:solidFill>
                  <a:srgbClr val="0C4861"/>
                </a:solidFill>
                <a:sym typeface="+mn-ea"/>
              </a:rPr>
              <a:t>公共主页的作用</a:t>
            </a:r>
            <a:endParaRPr lang="zh-CN" altLang="en-US" sz="2800" dirty="0">
              <a:solidFill>
                <a:srgbClr val="0C4861"/>
              </a:solidFill>
              <a:sym typeface="+mn-ea"/>
            </a:endParaRPr>
          </a:p>
        </p:txBody>
      </p:sp>
      <p:sp>
        <p:nvSpPr>
          <p:cNvPr id="6" name="文本框 5"/>
          <p:cNvSpPr txBox="1"/>
          <p:nvPr/>
        </p:nvSpPr>
        <p:spPr>
          <a:xfrm>
            <a:off x="541655" y="1343025"/>
            <a:ext cx="5631180" cy="48012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rPr>
              <a:t>· 及时向客户传递最新资讯</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rPr>
              <a:t>· 利用主页推广和速推帖拓宽覆盖面</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rPr>
              <a:t>· 向用户宣传你的商品和服务</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rPr>
              <a:t>· 提供优质的客户服务（实时询盘）</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rPr>
              <a:t>· 分享优惠</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rPr>
              <a:t>· 增进交流</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a:p>
            <a:pPr marL="0" marR="0" indent="0" algn="l" defTabSz="9144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rPr>
              <a:t>· 推广活动</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en-US" altLang="zh-CN" sz="2800" dirty="0">
                <a:solidFill>
                  <a:srgbClr val="0C4861"/>
                </a:solidFill>
                <a:sym typeface="+mn-ea"/>
              </a:rPr>
              <a:t>B2C</a:t>
            </a:r>
            <a:r>
              <a:rPr lang="zh-CN" altLang="en-US" sz="2800" dirty="0">
                <a:solidFill>
                  <a:srgbClr val="0C4861"/>
                </a:solidFill>
                <a:sym typeface="+mn-ea"/>
              </a:rPr>
              <a:t>主页的品牌定位</a:t>
            </a:r>
            <a:endParaRPr lang="zh-CN" altLang="en-US" sz="2800" dirty="0">
              <a:solidFill>
                <a:srgbClr val="0C4861"/>
              </a:solidFill>
              <a:sym typeface="+mn-ea"/>
            </a:endParaRPr>
          </a:p>
        </p:txBody>
      </p:sp>
      <p:sp>
        <p:nvSpPr>
          <p:cNvPr id="4" name="矩形 3"/>
          <p:cNvSpPr/>
          <p:nvPr/>
        </p:nvSpPr>
        <p:spPr>
          <a:xfrm>
            <a:off x="5003303" y="3347223"/>
            <a:ext cx="2155825" cy="460375"/>
          </a:xfrm>
          <a:prstGeom prst="rect">
            <a:avLst/>
          </a:prstGeom>
        </p:spPr>
        <p:txBody>
          <a:bodyPr wrap="none">
            <a:spAutoFit/>
          </a:bodyPr>
          <a:lstStyle/>
          <a:p>
            <a:r>
              <a:rPr lang="zh-CN" altLang="en-US" sz="2400" b="1" dirty="0">
                <a:solidFill>
                  <a:srgbClr val="0C4861"/>
                </a:solidFill>
                <a:latin typeface="微软雅黑" panose="020B0503020204020204" charset="-122"/>
                <a:ea typeface="微软雅黑" panose="020B0503020204020204" charset="-122"/>
              </a:rPr>
              <a:t>一个故事</a:t>
            </a:r>
            <a:r>
              <a:rPr lang="en-US" altLang="zh-CN" sz="2400" b="1" dirty="0">
                <a:solidFill>
                  <a:srgbClr val="0C4861"/>
                </a:solidFill>
                <a:latin typeface="微软雅黑" panose="020B0503020204020204" charset="-122"/>
                <a:ea typeface="微软雅黑" panose="020B0503020204020204" charset="-122"/>
              </a:rPr>
              <a:t>/</a:t>
            </a:r>
            <a:r>
              <a:rPr lang="zh-CN" altLang="en-US" sz="2400" b="1" dirty="0">
                <a:solidFill>
                  <a:srgbClr val="0C4861"/>
                </a:solidFill>
                <a:latin typeface="微软雅黑" panose="020B0503020204020204" charset="-122"/>
                <a:ea typeface="微软雅黑" panose="020B0503020204020204" charset="-122"/>
              </a:rPr>
              <a:t>理想</a:t>
            </a:r>
            <a:endParaRPr lang="zh-CN" altLang="en-US" sz="2400" b="1" dirty="0">
              <a:solidFill>
                <a:srgbClr val="0C4861"/>
              </a:solidFill>
              <a:latin typeface="微软雅黑" panose="020B0503020204020204" charset="-122"/>
              <a:ea typeface="微软雅黑" panose="020B0503020204020204" charset="-122"/>
            </a:endParaRPr>
          </a:p>
        </p:txBody>
      </p:sp>
      <p:sp>
        <p:nvSpPr>
          <p:cNvPr id="18" name="矩形 17"/>
          <p:cNvSpPr/>
          <p:nvPr/>
        </p:nvSpPr>
        <p:spPr>
          <a:xfrm>
            <a:off x="5522675" y="1493630"/>
            <a:ext cx="784225" cy="460375"/>
          </a:xfrm>
          <a:prstGeom prst="rect">
            <a:avLst/>
          </a:prstGeom>
        </p:spPr>
        <p:txBody>
          <a:bodyPr wrap="none">
            <a:spAutoFit/>
          </a:bodyPr>
          <a:lstStyle/>
          <a:p>
            <a:r>
              <a:rPr lang="en-US" altLang="zh-CN" sz="2400" b="1" dirty="0">
                <a:solidFill>
                  <a:srgbClr val="0C4861"/>
                </a:solidFill>
                <a:latin typeface="微软雅黑" panose="020B0503020204020204" charset="-122"/>
                <a:ea typeface="微软雅黑" panose="020B0503020204020204" charset="-122"/>
              </a:rPr>
              <a:t>B2C</a:t>
            </a:r>
            <a:endParaRPr lang="en-US" altLang="zh-CN" sz="2400" b="1" dirty="0">
              <a:solidFill>
                <a:srgbClr val="0C4861"/>
              </a:solidFill>
              <a:latin typeface="微软雅黑" panose="020B0503020204020204" charset="-122"/>
              <a:ea typeface="微软雅黑" panose="020B0503020204020204" charset="-122"/>
            </a:endParaRPr>
          </a:p>
        </p:txBody>
      </p:sp>
      <p:sp>
        <p:nvSpPr>
          <p:cNvPr id="19" name="矩形 18"/>
          <p:cNvSpPr/>
          <p:nvPr/>
        </p:nvSpPr>
        <p:spPr>
          <a:xfrm>
            <a:off x="4587950" y="4307415"/>
            <a:ext cx="3670935" cy="460375"/>
          </a:xfrm>
          <a:prstGeom prst="rect">
            <a:avLst/>
          </a:prstGeom>
        </p:spPr>
        <p:txBody>
          <a:bodyPr wrap="none">
            <a:spAutoFit/>
          </a:bodyPr>
          <a:lstStyle/>
          <a:p>
            <a:r>
              <a:rPr lang="zh-CN" altLang="en-US" sz="2400" b="1" dirty="0">
                <a:solidFill>
                  <a:srgbClr val="0C4861"/>
                </a:solidFill>
                <a:latin typeface="微软雅黑" panose="020B0503020204020204" charset="-122"/>
                <a:ea typeface="微软雅黑" panose="020B0503020204020204" charset="-122"/>
              </a:rPr>
              <a:t>一个</a:t>
            </a:r>
            <a:r>
              <a:rPr lang="en-US" altLang="zh-CN" sz="2400" b="1" dirty="0" err="1">
                <a:solidFill>
                  <a:srgbClr val="0C4861"/>
                </a:solidFill>
                <a:latin typeface="微软雅黑" panose="020B0503020204020204" charset="-122"/>
                <a:ea typeface="微软雅黑" panose="020B0503020204020204" charset="-122"/>
              </a:rPr>
              <a:t>Solgan</a:t>
            </a:r>
            <a:r>
              <a:rPr lang="zh-CN" altLang="en-US" sz="2400" b="1" dirty="0">
                <a:solidFill>
                  <a:srgbClr val="0C4861"/>
                </a:solidFill>
                <a:latin typeface="微软雅黑" panose="020B0503020204020204" charset="-122"/>
                <a:ea typeface="微软雅黑" panose="020B0503020204020204" charset="-122"/>
              </a:rPr>
              <a:t>（核心理念）</a:t>
            </a:r>
            <a:endParaRPr lang="zh-CN" altLang="en-US" sz="2400" b="1" dirty="0">
              <a:solidFill>
                <a:srgbClr val="0C4861"/>
              </a:solidFill>
              <a:latin typeface="微软雅黑" panose="020B0503020204020204" charset="-122"/>
              <a:ea typeface="微软雅黑" panose="020B0503020204020204" charset="-122"/>
            </a:endParaRPr>
          </a:p>
        </p:txBody>
      </p:sp>
      <p:sp>
        <p:nvSpPr>
          <p:cNvPr id="20" name="矩形 19"/>
          <p:cNvSpPr/>
          <p:nvPr/>
        </p:nvSpPr>
        <p:spPr>
          <a:xfrm>
            <a:off x="5288638" y="2387031"/>
            <a:ext cx="1402080" cy="460375"/>
          </a:xfrm>
          <a:prstGeom prst="rect">
            <a:avLst/>
          </a:prstGeom>
        </p:spPr>
        <p:txBody>
          <a:bodyPr wrap="none">
            <a:spAutoFit/>
          </a:bodyPr>
          <a:lstStyle/>
          <a:p>
            <a:r>
              <a:rPr lang="zh-CN" altLang="en-US" sz="2400" b="1" dirty="0">
                <a:solidFill>
                  <a:srgbClr val="0C4861"/>
                </a:solidFill>
                <a:latin typeface="微软雅黑" panose="020B0503020204020204" charset="-122"/>
                <a:ea typeface="微软雅黑" panose="020B0503020204020204" charset="-122"/>
              </a:rPr>
              <a:t>研究竞品</a:t>
            </a:r>
            <a:endParaRPr lang="zh-CN" altLang="en-US" sz="2400" b="1" dirty="0">
              <a:solidFill>
                <a:srgbClr val="0C4861"/>
              </a:solidFill>
              <a:latin typeface="微软雅黑" panose="020B0503020204020204" charset="-122"/>
              <a:ea typeface="微软雅黑" panose="020B0503020204020204" charset="-122"/>
            </a:endParaRPr>
          </a:p>
        </p:txBody>
      </p:sp>
      <p:sp>
        <p:nvSpPr>
          <p:cNvPr id="21" name="矩形 20"/>
          <p:cNvSpPr/>
          <p:nvPr/>
        </p:nvSpPr>
        <p:spPr>
          <a:xfrm>
            <a:off x="5003301" y="5267607"/>
            <a:ext cx="2155825" cy="460375"/>
          </a:xfrm>
          <a:prstGeom prst="rect">
            <a:avLst/>
          </a:prstGeom>
        </p:spPr>
        <p:txBody>
          <a:bodyPr wrap="none">
            <a:spAutoFit/>
          </a:bodyPr>
          <a:lstStyle/>
          <a:p>
            <a:r>
              <a:rPr lang="zh-CN" altLang="en-US" sz="2400" b="1" dirty="0">
                <a:solidFill>
                  <a:srgbClr val="0C4861"/>
                </a:solidFill>
                <a:latin typeface="微软雅黑" panose="020B0503020204020204" charset="-122"/>
                <a:ea typeface="微软雅黑" panose="020B0503020204020204" charset="-122"/>
              </a:rPr>
              <a:t>文案</a:t>
            </a:r>
            <a:r>
              <a:rPr lang="en-US" altLang="zh-CN" sz="2400" b="1" dirty="0">
                <a:solidFill>
                  <a:srgbClr val="0C4861"/>
                </a:solidFill>
                <a:latin typeface="微软雅黑" panose="020B0503020204020204" charset="-122"/>
                <a:ea typeface="微软雅黑" panose="020B0503020204020204" charset="-122"/>
              </a:rPr>
              <a:t>/</a:t>
            </a:r>
            <a:r>
              <a:rPr lang="zh-CN" altLang="en-US" sz="2400" b="1" dirty="0">
                <a:solidFill>
                  <a:srgbClr val="0C4861"/>
                </a:solidFill>
                <a:latin typeface="微软雅黑" panose="020B0503020204020204" charset="-122"/>
                <a:ea typeface="微软雅黑" panose="020B0503020204020204" charset="-122"/>
              </a:rPr>
              <a:t>素材输出</a:t>
            </a:r>
            <a:endParaRPr lang="zh-CN" altLang="en-US" sz="2400" b="1" dirty="0">
              <a:solidFill>
                <a:srgbClr val="0C4861"/>
              </a:solidFill>
              <a:latin typeface="微软雅黑" panose="020B0503020204020204" charset="-122"/>
              <a:ea typeface="微软雅黑" panose="020B0503020204020204" charset="-122"/>
            </a:endParaRPr>
          </a:p>
        </p:txBody>
      </p:sp>
      <p:sp>
        <p:nvSpPr>
          <p:cNvPr id="7" name="下箭头 6"/>
          <p:cNvSpPr/>
          <p:nvPr/>
        </p:nvSpPr>
        <p:spPr>
          <a:xfrm>
            <a:off x="8748584" y="2977978"/>
            <a:ext cx="457200" cy="1270481"/>
          </a:xfrm>
          <a:prstGeom prst="downArrow">
            <a:avLst/>
          </a:prstGeom>
          <a:solidFill>
            <a:schemeClr val="accent5"/>
          </a:solidFill>
          <a:ln w="12700" cap="flat">
            <a:solidFill>
              <a:schemeClr val="accent1"/>
            </a:solid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398520" y="3106420"/>
            <a:ext cx="5753100"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一、东南亚电商市场有何政策红利</a:t>
            </a:r>
            <a:endPar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en-US" altLang="zh-CN" sz="2800" dirty="0">
                <a:solidFill>
                  <a:srgbClr val="0C4861"/>
                </a:solidFill>
                <a:sym typeface="+mn-ea"/>
              </a:rPr>
              <a:t>B2C</a:t>
            </a:r>
            <a:r>
              <a:rPr lang="zh-CN" altLang="en-US" sz="2800" dirty="0">
                <a:solidFill>
                  <a:srgbClr val="0C4861"/>
                </a:solidFill>
                <a:sym typeface="+mn-ea"/>
              </a:rPr>
              <a:t>主页的品牌定位</a:t>
            </a:r>
            <a:endParaRPr lang="zh-CN" altLang="en-US" sz="2800" dirty="0">
              <a:solidFill>
                <a:srgbClr val="0C4861"/>
              </a:solidFill>
              <a:sym typeface="+mn-ea"/>
            </a:endParaRPr>
          </a:p>
        </p:txBody>
      </p:sp>
      <p:graphicFrame>
        <p:nvGraphicFramePr>
          <p:cNvPr id="15" name="表格 14"/>
          <p:cNvGraphicFramePr/>
          <p:nvPr>
            <p:custDataLst>
              <p:tags r:id="rId1"/>
            </p:custDataLst>
          </p:nvPr>
        </p:nvGraphicFramePr>
        <p:xfrm>
          <a:off x="1197197" y="1369107"/>
          <a:ext cx="10526527" cy="4924425"/>
        </p:xfrm>
        <a:graphic>
          <a:graphicData uri="http://schemas.openxmlformats.org/drawingml/2006/table">
            <a:tbl>
              <a:tblPr firstRow="1" bandRow="1">
                <a:tableStyleId>{5940675A-B579-460E-94D1-54222C63F5DA}</a:tableStyleId>
              </a:tblPr>
              <a:tblGrid>
                <a:gridCol w="1345079"/>
                <a:gridCol w="2624438"/>
                <a:gridCol w="6557010"/>
              </a:tblGrid>
              <a:tr h="422275">
                <a:tc>
                  <a:txBody>
                    <a:bodyPr/>
                    <a:lstStyle/>
                    <a:p>
                      <a:pPr>
                        <a:buNone/>
                      </a:pPr>
                      <a:endParaRPr lang="zh-CN" altLang="en-US" sz="1800"/>
                    </a:p>
                  </a:txBody>
                  <a:tcPr anchor="ctr">
                    <a:solidFill>
                      <a:schemeClr val="accent1">
                        <a:lumMod val="60000"/>
                        <a:lumOff val="40000"/>
                      </a:schemeClr>
                    </a:solidFill>
                  </a:tcPr>
                </a:tc>
                <a:tc>
                  <a:txBody>
                    <a:bodyPr/>
                    <a:lstStyle/>
                    <a:p>
                      <a:pPr algn="ctr">
                        <a:buNone/>
                      </a:pPr>
                      <a:r>
                        <a:rPr lang="zh-CN" altLang="en-US" sz="1800"/>
                        <a:t>品牌</a:t>
                      </a:r>
                      <a:endParaRPr lang="zh-CN" altLang="en-US" sz="1800"/>
                    </a:p>
                  </a:txBody>
                  <a:tcPr anchor="ctr">
                    <a:solidFill>
                      <a:schemeClr val="accent1">
                        <a:lumMod val="60000"/>
                        <a:lumOff val="40000"/>
                      </a:schemeClr>
                    </a:solidFill>
                  </a:tcPr>
                </a:tc>
                <a:tc>
                  <a:txBody>
                    <a:bodyPr/>
                    <a:lstStyle/>
                    <a:p>
                      <a:pPr algn="ctr">
                        <a:buNone/>
                      </a:pPr>
                      <a:r>
                        <a:rPr lang="en-US" altLang="zh-CN" sz="1800" dirty="0" err="1"/>
                        <a:t>Solgan</a:t>
                      </a:r>
                      <a:endParaRPr lang="en-US" altLang="zh-CN" sz="1800" dirty="0" err="1"/>
                    </a:p>
                  </a:txBody>
                  <a:tcPr anchor="ctr">
                    <a:solidFill>
                      <a:schemeClr val="accent1">
                        <a:lumMod val="60000"/>
                        <a:lumOff val="40000"/>
                      </a:schemeClr>
                    </a:solidFill>
                  </a:tcPr>
                </a:tc>
              </a:tr>
              <a:tr h="436880">
                <a:tc rowSpan="5">
                  <a:txBody>
                    <a:bodyPr/>
                    <a:lstStyle/>
                    <a:p>
                      <a:pPr algn="ctr">
                        <a:buNone/>
                      </a:pPr>
                      <a:r>
                        <a:rPr lang="zh-CN" altLang="en-US" sz="1800"/>
                        <a:t>亚马逊</a:t>
                      </a:r>
                      <a:endParaRPr lang="zh-CN" altLang="en-US" sz="1800"/>
                    </a:p>
                  </a:txBody>
                  <a:tcPr anchor="ctr">
                    <a:solidFill>
                      <a:schemeClr val="accent1">
                        <a:lumMod val="60000"/>
                        <a:lumOff val="40000"/>
                      </a:schemeClr>
                    </a:solidFill>
                  </a:tcPr>
                </a:tc>
                <a:tc>
                  <a:txBody>
                    <a:bodyPr/>
                    <a:lstStyle/>
                    <a:p>
                      <a:pPr algn="ctr">
                        <a:buNone/>
                      </a:pPr>
                      <a:r>
                        <a:rPr lang="zh-CN" altLang="en-US" sz="1800"/>
                        <a:t>ZAHEMES</a:t>
                      </a:r>
                      <a:endParaRPr lang="zh-CN" altLang="en-US" sz="1800"/>
                    </a:p>
                  </a:txBody>
                  <a:tcPr anchor="ctr"/>
                </a:tc>
                <a:tc>
                  <a:txBody>
                    <a:bodyPr/>
                    <a:lstStyle/>
                    <a:p>
                      <a:pPr algn="l">
                        <a:buNone/>
                      </a:pPr>
                      <a:r>
                        <a:rPr lang="zh-CN" altLang="en-US" sz="1800"/>
                        <a:t>Headphones for iPhone</a:t>
                      </a:r>
                      <a:endParaRPr lang="zh-CN" altLang="en-US" sz="1800"/>
                    </a:p>
                  </a:txBody>
                  <a:tcPr anchor="ctr"/>
                </a:tc>
              </a:tr>
              <a:tr h="403225">
                <a:tc vMerge="1">
                  <a:tcPr/>
                </a:tc>
                <a:tc>
                  <a:txBody>
                    <a:bodyPr/>
                    <a:lstStyle/>
                    <a:p>
                      <a:pPr algn="ctr">
                        <a:buNone/>
                      </a:pPr>
                      <a:r>
                        <a:rPr lang="zh-CN" altLang="en-US" sz="1800"/>
                        <a:t>Ebeylo</a:t>
                      </a:r>
                      <a:endParaRPr lang="zh-CN" altLang="en-US" sz="1800"/>
                    </a:p>
                  </a:txBody>
                  <a:tcPr anchor="ctr"/>
                </a:tc>
                <a:tc>
                  <a:txBody>
                    <a:bodyPr/>
                    <a:lstStyle/>
                    <a:p>
                      <a:pPr algn="l">
                        <a:buNone/>
                      </a:pPr>
                      <a:r>
                        <a:rPr lang="zh-CN" altLang="en-US" sz="1800"/>
                        <a:t>HiFi Stereo Lightning Headphones</a:t>
                      </a:r>
                      <a:endParaRPr lang="zh-CN" altLang="en-US" sz="1800"/>
                    </a:p>
                  </a:txBody>
                  <a:tcPr anchor="ctr"/>
                </a:tc>
              </a:tr>
              <a:tr h="403225">
                <a:tc vMerge="1">
                  <a:tcPr/>
                </a:tc>
                <a:tc>
                  <a:txBody>
                    <a:bodyPr/>
                    <a:lstStyle/>
                    <a:p>
                      <a:pPr algn="ctr">
                        <a:buNone/>
                      </a:pPr>
                      <a:r>
                        <a:rPr lang="zh-CN" altLang="en-US" sz="1800"/>
                        <a:t>FAPO</a:t>
                      </a:r>
                      <a:endParaRPr lang="zh-CN" altLang="en-US" sz="1800"/>
                    </a:p>
                  </a:txBody>
                  <a:tcPr anchor="ctr"/>
                </a:tc>
                <a:tc>
                  <a:txBody>
                    <a:bodyPr/>
                    <a:lstStyle/>
                    <a:p>
                      <a:pPr algn="l">
                        <a:buNone/>
                      </a:pPr>
                      <a:r>
                        <a:rPr lang="zh-CN" altLang="en-US" sz="1800"/>
                        <a:t>FAPO, Originated In The United States, Aims To Give You A Feast Of Sound!</a:t>
                      </a:r>
                      <a:endParaRPr lang="zh-CN" altLang="en-US" sz="1800"/>
                    </a:p>
                  </a:txBody>
                  <a:tcPr anchor="ctr"/>
                </a:tc>
              </a:tr>
              <a:tr h="403225">
                <a:tc vMerge="1">
                  <a:tcPr/>
                </a:tc>
                <a:tc>
                  <a:txBody>
                    <a:bodyPr/>
                    <a:lstStyle/>
                    <a:p>
                      <a:pPr algn="ctr">
                        <a:buNone/>
                      </a:pPr>
                      <a:r>
                        <a:rPr lang="zh-CN" altLang="en-US" sz="1800"/>
                        <a:t>ADPROTECH</a:t>
                      </a:r>
                      <a:endParaRPr lang="zh-CN" altLang="en-US" sz="1800"/>
                    </a:p>
                  </a:txBody>
                  <a:tcPr anchor="ctr"/>
                </a:tc>
                <a:tc>
                  <a:txBody>
                    <a:bodyPr/>
                    <a:lstStyle/>
                    <a:p>
                      <a:pPr algn="l">
                        <a:buNone/>
                      </a:pPr>
                      <a:r>
                        <a:rPr lang="zh-CN" altLang="en-US" sz="1800"/>
                        <a:t>Inspire Millions of Users to Enjoy Workouts</a:t>
                      </a:r>
                      <a:endParaRPr lang="zh-CN" altLang="en-US" sz="1800"/>
                    </a:p>
                  </a:txBody>
                  <a:tcPr anchor="ctr"/>
                </a:tc>
              </a:tr>
              <a:tr h="403225">
                <a:tc vMerge="1">
                  <a:tcPr/>
                </a:tc>
                <a:tc>
                  <a:txBody>
                    <a:bodyPr/>
                    <a:lstStyle/>
                    <a:p>
                      <a:pPr algn="ctr">
                        <a:buNone/>
                      </a:pPr>
                      <a:r>
                        <a:rPr lang="zh-CN" altLang="en-US" sz="1800"/>
                        <a:t>Symphonized</a:t>
                      </a:r>
                      <a:endParaRPr lang="zh-CN" altLang="en-US" sz="1800"/>
                    </a:p>
                  </a:txBody>
                  <a:tcPr anchor="ctr"/>
                </a:tc>
                <a:tc>
                  <a:txBody>
                    <a:bodyPr/>
                    <a:lstStyle/>
                    <a:p>
                      <a:pPr algn="ctr">
                        <a:buNone/>
                      </a:pPr>
                      <a:r>
                        <a:rPr lang="en-US" altLang="zh-CN" sz="1800"/>
                        <a:t>/</a:t>
                      </a:r>
                      <a:endParaRPr lang="en-US" altLang="zh-CN" sz="1800"/>
                    </a:p>
                  </a:txBody>
                  <a:tcPr anchor="ctr"/>
                </a:tc>
              </a:tr>
              <a:tr h="403225">
                <a:tc rowSpan="4">
                  <a:txBody>
                    <a:bodyPr/>
                    <a:lstStyle/>
                    <a:p>
                      <a:pPr algn="ctr">
                        <a:buNone/>
                      </a:pPr>
                      <a:r>
                        <a:rPr lang="zh-CN" altLang="en-US" sz="1800" dirty="0"/>
                        <a:t>品牌</a:t>
                      </a:r>
                      <a:endParaRPr lang="zh-CN" altLang="en-US" sz="1800" dirty="0"/>
                    </a:p>
                  </a:txBody>
                  <a:tcPr anchor="ctr">
                    <a:solidFill>
                      <a:schemeClr val="accent1">
                        <a:lumMod val="60000"/>
                        <a:lumOff val="40000"/>
                      </a:schemeClr>
                    </a:solidFill>
                  </a:tcPr>
                </a:tc>
                <a:tc>
                  <a:txBody>
                    <a:bodyPr/>
                    <a:lstStyle/>
                    <a:p>
                      <a:pPr algn="ctr">
                        <a:buNone/>
                      </a:pPr>
                      <a:r>
                        <a:rPr lang="en-US" altLang="zh-CN" sz="1800"/>
                        <a:t>Bose</a:t>
                      </a:r>
                      <a:endParaRPr lang="en-US" altLang="zh-CN" sz="1800"/>
                    </a:p>
                  </a:txBody>
                  <a:tcPr anchor="ctr"/>
                </a:tc>
                <a:tc>
                  <a:txBody>
                    <a:bodyPr/>
                    <a:lstStyle/>
                    <a:p>
                      <a:pPr algn="l">
                        <a:buNone/>
                      </a:pPr>
                      <a:r>
                        <a:rPr lang="zh-CN" altLang="en-US" sz="1800"/>
                        <a:t>Better Sound Through Research</a:t>
                      </a:r>
                      <a:endParaRPr lang="zh-CN" altLang="en-US" sz="1800"/>
                    </a:p>
                  </a:txBody>
                  <a:tcPr anchor="ctr"/>
                </a:tc>
              </a:tr>
              <a:tr h="403225">
                <a:tc vMerge="1">
                  <a:tcPr/>
                </a:tc>
                <a:tc>
                  <a:txBody>
                    <a:bodyPr/>
                    <a:lstStyle/>
                    <a:p>
                      <a:pPr algn="ctr">
                        <a:buNone/>
                      </a:pPr>
                      <a:r>
                        <a:rPr lang="zh-CN" altLang="en-US" sz="1800"/>
                        <a:t>Beats by Dr. Dre </a:t>
                      </a:r>
                      <a:endParaRPr lang="zh-CN" altLang="en-US" sz="1800"/>
                    </a:p>
                  </a:txBody>
                  <a:tcPr anchor="ctr"/>
                </a:tc>
                <a:tc>
                  <a:txBody>
                    <a:bodyPr/>
                    <a:lstStyle/>
                    <a:p>
                      <a:pPr algn="l">
                        <a:buNone/>
                      </a:pPr>
                      <a:r>
                        <a:rPr lang="zh-CN" altLang="en-US" sz="1800"/>
                        <a:t>People Aren't Hearing All The Music</a:t>
                      </a:r>
                      <a:endParaRPr lang="zh-CN" altLang="en-US" sz="1800"/>
                    </a:p>
                  </a:txBody>
                  <a:tcPr anchor="ctr"/>
                </a:tc>
              </a:tr>
              <a:tr h="1005840">
                <a:tc vMerge="1">
                  <a:tcPr/>
                </a:tc>
                <a:tc>
                  <a:txBody>
                    <a:bodyPr/>
                    <a:lstStyle/>
                    <a:p>
                      <a:pPr algn="ctr">
                        <a:buNone/>
                      </a:pPr>
                      <a:r>
                        <a:rPr lang="zh-CN" altLang="en-US" sz="1800" b="1"/>
                        <a:t>Apple EarPods</a:t>
                      </a:r>
                      <a:endParaRPr lang="zh-CN" altLang="en-US" sz="1800" b="1"/>
                    </a:p>
                  </a:txBody>
                  <a:tcPr anchor="ctr"/>
                </a:tc>
                <a:tc>
                  <a:txBody>
                    <a:bodyPr/>
                    <a:lstStyle/>
                    <a:p>
                      <a:pPr algn="ctr">
                        <a:buNone/>
                      </a:pPr>
                      <a:r>
                        <a:rPr lang="en-US" altLang="zh-CN" sz="1800"/>
                        <a:t>/</a:t>
                      </a:r>
                      <a:endParaRPr lang="en-US" altLang="zh-CN" sz="1800"/>
                    </a:p>
                  </a:txBody>
                  <a:tcPr anchor="ctr"/>
                </a:tc>
              </a:tr>
              <a:tr h="403225">
                <a:tc vMerge="1">
                  <a:tcPr/>
                </a:tc>
                <a:tc>
                  <a:txBody>
                    <a:bodyPr/>
                    <a:lstStyle/>
                    <a:p>
                      <a:pPr algn="ctr">
                        <a:buNone/>
                      </a:pPr>
                      <a:r>
                        <a:rPr lang="zh-CN" altLang="en-US" sz="1800"/>
                        <a:t>JBL</a:t>
                      </a:r>
                      <a:endParaRPr lang="zh-CN" altLang="en-US" sz="1800"/>
                    </a:p>
                  </a:txBody>
                  <a:tcPr anchor="ctr"/>
                </a:tc>
                <a:tc>
                  <a:txBody>
                    <a:bodyPr/>
                    <a:lstStyle/>
                    <a:p>
                      <a:pPr algn="l">
                        <a:buNone/>
                      </a:pPr>
                      <a:r>
                        <a:rPr lang="zh-CN" altLang="en-US" sz="1800" dirty="0"/>
                        <a:t>Silence is Boring</a:t>
                      </a:r>
                      <a:endParaRPr lang="zh-CN" altLang="en-US" sz="1800" dirty="0"/>
                    </a:p>
                  </a:txBody>
                  <a:tcPr anchor="ctr"/>
                </a:tc>
              </a:tr>
            </a:tbl>
          </a:graphicData>
        </a:graphic>
      </p:graphicFrame>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en-US" altLang="zh-CN" sz="2800" dirty="0">
                <a:solidFill>
                  <a:srgbClr val="0C4861"/>
                </a:solidFill>
                <a:sym typeface="+mn-ea"/>
              </a:rPr>
              <a:t>B2B</a:t>
            </a:r>
            <a:r>
              <a:rPr lang="zh-CN" altLang="en-US" sz="2800" dirty="0">
                <a:solidFill>
                  <a:srgbClr val="0C4861"/>
                </a:solidFill>
                <a:sym typeface="+mn-ea"/>
              </a:rPr>
              <a:t>主页的品牌定位</a:t>
            </a:r>
            <a:endParaRPr lang="zh-CN" altLang="en-US" sz="2800" dirty="0">
              <a:solidFill>
                <a:srgbClr val="0C4861"/>
              </a:solidFill>
              <a:sym typeface="+mn-ea"/>
            </a:endParaRPr>
          </a:p>
        </p:txBody>
      </p:sp>
      <p:sp>
        <p:nvSpPr>
          <p:cNvPr id="17" name="矩形 16"/>
          <p:cNvSpPr/>
          <p:nvPr/>
        </p:nvSpPr>
        <p:spPr>
          <a:xfrm>
            <a:off x="5047571" y="1740732"/>
            <a:ext cx="787400" cy="460375"/>
          </a:xfrm>
          <a:prstGeom prst="rect">
            <a:avLst/>
          </a:prstGeom>
        </p:spPr>
        <p:txBody>
          <a:bodyPr wrap="none">
            <a:spAutoFit/>
          </a:bodyPr>
          <a:lstStyle/>
          <a:p>
            <a:r>
              <a:rPr lang="en-US" altLang="zh-CN" sz="2400" b="1" dirty="0">
                <a:solidFill>
                  <a:srgbClr val="0C4861"/>
                </a:solidFill>
                <a:latin typeface="微软雅黑" panose="020B0503020204020204" charset="-122"/>
                <a:ea typeface="微软雅黑" panose="020B0503020204020204" charset="-122"/>
              </a:rPr>
              <a:t>B2B</a:t>
            </a:r>
            <a:endParaRPr lang="en-US" altLang="zh-CN" sz="2400" b="1" dirty="0">
              <a:solidFill>
                <a:srgbClr val="0C4861"/>
              </a:solidFill>
              <a:latin typeface="微软雅黑" panose="020B0503020204020204" charset="-122"/>
              <a:ea typeface="微软雅黑" panose="020B0503020204020204" charset="-122"/>
            </a:endParaRPr>
          </a:p>
        </p:txBody>
      </p:sp>
      <p:sp>
        <p:nvSpPr>
          <p:cNvPr id="22" name="矩形 21"/>
          <p:cNvSpPr/>
          <p:nvPr/>
        </p:nvSpPr>
        <p:spPr>
          <a:xfrm>
            <a:off x="4814335" y="2549709"/>
            <a:ext cx="1402080" cy="460375"/>
          </a:xfrm>
          <a:prstGeom prst="rect">
            <a:avLst/>
          </a:prstGeom>
        </p:spPr>
        <p:txBody>
          <a:bodyPr wrap="none">
            <a:spAutoFit/>
          </a:bodyPr>
          <a:lstStyle/>
          <a:p>
            <a:r>
              <a:rPr lang="zh-CN" altLang="en-US" sz="2400" b="1" dirty="0">
                <a:solidFill>
                  <a:srgbClr val="0C4861"/>
                </a:solidFill>
                <a:latin typeface="微软雅黑" panose="020B0503020204020204" charset="-122"/>
                <a:ea typeface="微软雅黑" panose="020B0503020204020204" charset="-122"/>
              </a:rPr>
              <a:t>研究竞品</a:t>
            </a:r>
            <a:endParaRPr lang="zh-CN" altLang="en-US" sz="2400" b="1" dirty="0">
              <a:solidFill>
                <a:srgbClr val="0C4861"/>
              </a:solidFill>
              <a:latin typeface="微软雅黑" panose="020B0503020204020204" charset="-122"/>
              <a:ea typeface="微软雅黑" panose="020B0503020204020204" charset="-122"/>
            </a:endParaRPr>
          </a:p>
        </p:txBody>
      </p:sp>
      <p:sp>
        <p:nvSpPr>
          <p:cNvPr id="23" name="矩形 22"/>
          <p:cNvSpPr/>
          <p:nvPr/>
        </p:nvSpPr>
        <p:spPr>
          <a:xfrm>
            <a:off x="4428812" y="3429000"/>
            <a:ext cx="2340610" cy="460375"/>
          </a:xfrm>
          <a:prstGeom prst="rect">
            <a:avLst/>
          </a:prstGeom>
        </p:spPr>
        <p:txBody>
          <a:bodyPr wrap="none">
            <a:spAutoFit/>
          </a:bodyPr>
          <a:lstStyle/>
          <a:p>
            <a:r>
              <a:rPr lang="zh-CN" altLang="en-US" sz="2400" b="1" dirty="0">
                <a:solidFill>
                  <a:srgbClr val="0C4861"/>
                </a:solidFill>
                <a:latin typeface="微软雅黑" panose="020B0503020204020204" charset="-122"/>
                <a:ea typeface="微软雅黑" panose="020B0503020204020204" charset="-122"/>
              </a:rPr>
              <a:t>企业形象</a:t>
            </a:r>
            <a:r>
              <a:rPr lang="en-US" altLang="zh-CN" sz="2400" b="1" dirty="0">
                <a:solidFill>
                  <a:srgbClr val="0C4861"/>
                </a:solidFill>
                <a:latin typeface="微软雅黑" panose="020B0503020204020204" charset="-122"/>
                <a:ea typeface="微软雅黑" panose="020B0503020204020204" charset="-122"/>
              </a:rPr>
              <a:t>—</a:t>
            </a:r>
            <a:r>
              <a:rPr lang="zh-CN" altLang="en-US" sz="2400" b="1" dirty="0">
                <a:solidFill>
                  <a:srgbClr val="0C4861"/>
                </a:solidFill>
                <a:latin typeface="微软雅黑" panose="020B0503020204020204" charset="-122"/>
                <a:ea typeface="微软雅黑" panose="020B0503020204020204" charset="-122"/>
              </a:rPr>
              <a:t>信任</a:t>
            </a:r>
            <a:endParaRPr lang="zh-CN" altLang="en-US" sz="2400" b="1" dirty="0">
              <a:solidFill>
                <a:srgbClr val="0C4861"/>
              </a:solidFill>
              <a:latin typeface="微软雅黑" panose="020B0503020204020204" charset="-122"/>
              <a:ea typeface="微软雅黑" panose="020B0503020204020204" charset="-122"/>
            </a:endParaRPr>
          </a:p>
        </p:txBody>
      </p:sp>
      <p:sp>
        <p:nvSpPr>
          <p:cNvPr id="24" name="矩形 23"/>
          <p:cNvSpPr/>
          <p:nvPr/>
        </p:nvSpPr>
        <p:spPr>
          <a:xfrm>
            <a:off x="2929241" y="4329246"/>
            <a:ext cx="5492115" cy="460375"/>
          </a:xfrm>
          <a:prstGeom prst="rect">
            <a:avLst/>
          </a:prstGeom>
        </p:spPr>
        <p:txBody>
          <a:bodyPr wrap="none">
            <a:spAutoFit/>
          </a:bodyPr>
          <a:lstStyle/>
          <a:p>
            <a:r>
              <a:rPr lang="zh-CN" altLang="en-US" sz="2400" b="1" dirty="0">
                <a:solidFill>
                  <a:srgbClr val="0C4861"/>
                </a:solidFill>
                <a:latin typeface="微软雅黑" panose="020B0503020204020204" charset="-122"/>
                <a:ea typeface="微软雅黑" panose="020B0503020204020204" charset="-122"/>
              </a:rPr>
              <a:t>技术够硬</a:t>
            </a:r>
            <a:r>
              <a:rPr lang="en-US" altLang="zh-CN" sz="2400" b="1" dirty="0">
                <a:solidFill>
                  <a:srgbClr val="0C4861"/>
                </a:solidFill>
                <a:latin typeface="微软雅黑" panose="020B0503020204020204" charset="-122"/>
                <a:ea typeface="微软雅黑" panose="020B0503020204020204" charset="-122"/>
              </a:rPr>
              <a:t>/</a:t>
            </a:r>
            <a:r>
              <a:rPr lang="zh-CN" altLang="en-US" sz="2400" b="1" dirty="0">
                <a:solidFill>
                  <a:srgbClr val="0C4861"/>
                </a:solidFill>
                <a:latin typeface="微软雅黑" panose="020B0503020204020204" charset="-122"/>
                <a:ea typeface="微软雅黑" panose="020B0503020204020204" charset="-122"/>
              </a:rPr>
              <a:t>项目案例</a:t>
            </a:r>
            <a:r>
              <a:rPr lang="en-US" altLang="zh-CN" sz="2400" b="1" dirty="0">
                <a:solidFill>
                  <a:srgbClr val="0C4861"/>
                </a:solidFill>
                <a:latin typeface="微软雅黑" panose="020B0503020204020204" charset="-122"/>
                <a:ea typeface="微软雅黑" panose="020B0503020204020204" charset="-122"/>
              </a:rPr>
              <a:t>/</a:t>
            </a:r>
            <a:r>
              <a:rPr lang="zh-CN" altLang="en-US" sz="2400" b="1" dirty="0">
                <a:solidFill>
                  <a:srgbClr val="0C4861"/>
                </a:solidFill>
                <a:latin typeface="微软雅黑" panose="020B0503020204020204" charset="-122"/>
                <a:ea typeface="微软雅黑" panose="020B0503020204020204" charset="-122"/>
              </a:rPr>
              <a:t>专家团队</a:t>
            </a:r>
            <a:r>
              <a:rPr lang="en-US" altLang="zh-CN" sz="2400" b="1" dirty="0">
                <a:solidFill>
                  <a:srgbClr val="0C4861"/>
                </a:solidFill>
                <a:latin typeface="微软雅黑" panose="020B0503020204020204" charset="-122"/>
                <a:ea typeface="微软雅黑" panose="020B0503020204020204" charset="-122"/>
              </a:rPr>
              <a:t>/</a:t>
            </a:r>
            <a:r>
              <a:rPr lang="zh-CN" altLang="en-US" sz="2400" b="1" dirty="0">
                <a:solidFill>
                  <a:srgbClr val="0C4861"/>
                </a:solidFill>
                <a:latin typeface="微软雅黑" panose="020B0503020204020204" charset="-122"/>
                <a:ea typeface="微软雅黑" panose="020B0503020204020204" charset="-122"/>
              </a:rPr>
              <a:t>售后服务</a:t>
            </a:r>
            <a:endParaRPr lang="zh-CN" altLang="en-US" sz="2400" b="1" dirty="0">
              <a:solidFill>
                <a:srgbClr val="0C4861"/>
              </a:solidFill>
              <a:latin typeface="微软雅黑" panose="020B0503020204020204" charset="-122"/>
              <a:ea typeface="微软雅黑" panose="020B0503020204020204" charset="-122"/>
            </a:endParaRPr>
          </a:p>
        </p:txBody>
      </p:sp>
      <p:sp>
        <p:nvSpPr>
          <p:cNvPr id="25" name="矩形 24"/>
          <p:cNvSpPr/>
          <p:nvPr/>
        </p:nvSpPr>
        <p:spPr>
          <a:xfrm>
            <a:off x="3529208" y="5103315"/>
            <a:ext cx="4145280" cy="460375"/>
          </a:xfrm>
          <a:prstGeom prst="rect">
            <a:avLst/>
          </a:prstGeom>
        </p:spPr>
        <p:txBody>
          <a:bodyPr wrap="none">
            <a:spAutoFit/>
          </a:bodyPr>
          <a:lstStyle/>
          <a:p>
            <a:r>
              <a:rPr lang="zh-CN" altLang="en-US" sz="2400" b="1" dirty="0">
                <a:solidFill>
                  <a:srgbClr val="0C4861"/>
                </a:solidFill>
                <a:latin typeface="微软雅黑" panose="020B0503020204020204" charset="-122"/>
                <a:ea typeface="微软雅黑" panose="020B0503020204020204" charset="-122"/>
              </a:rPr>
              <a:t>专业、热情、踏实、社会责任</a:t>
            </a:r>
            <a:endParaRPr lang="zh-CN" altLang="en-US" sz="2400" b="1" dirty="0">
              <a:solidFill>
                <a:srgbClr val="0C4861"/>
              </a:solidFill>
              <a:latin typeface="微软雅黑" panose="020B0503020204020204" charset="-122"/>
              <a:ea typeface="微软雅黑" panose="020B0503020204020204" charset="-122"/>
            </a:endParaRPr>
          </a:p>
        </p:txBody>
      </p:sp>
      <p:sp>
        <p:nvSpPr>
          <p:cNvPr id="26" name="下箭头 25"/>
          <p:cNvSpPr/>
          <p:nvPr/>
        </p:nvSpPr>
        <p:spPr>
          <a:xfrm>
            <a:off x="9191179" y="2946228"/>
            <a:ext cx="457200" cy="1270481"/>
          </a:xfrm>
          <a:prstGeom prst="downArrow">
            <a:avLst/>
          </a:prstGeom>
          <a:solidFill>
            <a:schemeClr val="accent5"/>
          </a:solidFill>
          <a:ln w="12700" cap="flat">
            <a:solidFill>
              <a:schemeClr val="accent1"/>
            </a:solid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en-US" altLang="zh-CN" sz="2800" dirty="0">
                <a:solidFill>
                  <a:srgbClr val="0C4861"/>
                </a:solidFill>
                <a:sym typeface="+mn-ea"/>
              </a:rPr>
              <a:t>B2B</a:t>
            </a:r>
            <a:r>
              <a:rPr lang="zh-CN" altLang="en-US" sz="2800" dirty="0">
                <a:solidFill>
                  <a:srgbClr val="0C4861"/>
                </a:solidFill>
                <a:sym typeface="+mn-ea"/>
              </a:rPr>
              <a:t>主页的品牌定位</a:t>
            </a:r>
            <a:endParaRPr lang="zh-CN" altLang="en-US" sz="2800" dirty="0">
              <a:solidFill>
                <a:srgbClr val="0C4861"/>
              </a:solidFill>
              <a:sym typeface="+mn-ea"/>
            </a:endParaRPr>
          </a:p>
        </p:txBody>
      </p:sp>
      <p:pic>
        <p:nvPicPr>
          <p:cNvPr id="16" name="图片 15" descr="OTIS-1"/>
          <p:cNvPicPr>
            <a:picLocks noChangeAspect="1"/>
          </p:cNvPicPr>
          <p:nvPr/>
        </p:nvPicPr>
        <p:blipFill>
          <a:blip r:embed="rId1"/>
          <a:stretch>
            <a:fillRect/>
          </a:stretch>
        </p:blipFill>
        <p:spPr>
          <a:xfrm>
            <a:off x="541409" y="864523"/>
            <a:ext cx="3423285" cy="2865484"/>
          </a:xfrm>
          <a:prstGeom prst="rect">
            <a:avLst/>
          </a:prstGeom>
        </p:spPr>
      </p:pic>
      <p:pic>
        <p:nvPicPr>
          <p:cNvPr id="18" name="图片 17" descr="OTIS-2"/>
          <p:cNvPicPr>
            <a:picLocks noChangeAspect="1"/>
          </p:cNvPicPr>
          <p:nvPr/>
        </p:nvPicPr>
        <p:blipFill>
          <a:blip r:embed="rId2"/>
          <a:stretch>
            <a:fillRect/>
          </a:stretch>
        </p:blipFill>
        <p:spPr>
          <a:xfrm>
            <a:off x="4334758" y="1024553"/>
            <a:ext cx="3892550" cy="995045"/>
          </a:xfrm>
          <a:prstGeom prst="rect">
            <a:avLst/>
          </a:prstGeom>
        </p:spPr>
      </p:pic>
      <p:pic>
        <p:nvPicPr>
          <p:cNvPr id="19" name="图片 18" descr="飞利浦照明-2"/>
          <p:cNvPicPr>
            <a:picLocks noChangeAspect="1"/>
          </p:cNvPicPr>
          <p:nvPr/>
        </p:nvPicPr>
        <p:blipFill>
          <a:blip r:embed="rId3"/>
          <a:stretch>
            <a:fillRect/>
          </a:stretch>
        </p:blipFill>
        <p:spPr>
          <a:xfrm>
            <a:off x="59690" y="3888740"/>
            <a:ext cx="2921635" cy="2969260"/>
          </a:xfrm>
          <a:prstGeom prst="rect">
            <a:avLst/>
          </a:prstGeom>
        </p:spPr>
      </p:pic>
      <p:pic>
        <p:nvPicPr>
          <p:cNvPr id="20" name="图片 19" descr="飞利浦照明-3"/>
          <p:cNvPicPr>
            <a:picLocks noChangeAspect="1"/>
          </p:cNvPicPr>
          <p:nvPr/>
        </p:nvPicPr>
        <p:blipFill>
          <a:blip r:embed="rId4"/>
          <a:stretch>
            <a:fillRect/>
          </a:stretch>
        </p:blipFill>
        <p:spPr>
          <a:xfrm>
            <a:off x="5875020" y="2237105"/>
            <a:ext cx="2754630" cy="4495800"/>
          </a:xfrm>
          <a:prstGeom prst="rect">
            <a:avLst/>
          </a:prstGeom>
        </p:spPr>
      </p:pic>
      <p:pic>
        <p:nvPicPr>
          <p:cNvPr id="21" name="图片 20" descr="OTIS-3"/>
          <p:cNvPicPr>
            <a:picLocks noChangeAspect="1"/>
          </p:cNvPicPr>
          <p:nvPr/>
        </p:nvPicPr>
        <p:blipFill>
          <a:blip r:embed="rId5"/>
          <a:stretch>
            <a:fillRect/>
          </a:stretch>
        </p:blipFill>
        <p:spPr>
          <a:xfrm>
            <a:off x="8709025" y="2096770"/>
            <a:ext cx="3423285" cy="4636135"/>
          </a:xfrm>
          <a:prstGeom prst="rect">
            <a:avLst/>
          </a:prstGeom>
        </p:spPr>
      </p:pic>
      <p:pic>
        <p:nvPicPr>
          <p:cNvPr id="27" name="图片 26" descr="飞利浦照明-1"/>
          <p:cNvPicPr>
            <a:picLocks noChangeAspect="1"/>
          </p:cNvPicPr>
          <p:nvPr/>
        </p:nvPicPr>
        <p:blipFill>
          <a:blip r:embed="rId6"/>
          <a:stretch>
            <a:fillRect/>
          </a:stretch>
        </p:blipFill>
        <p:spPr>
          <a:xfrm>
            <a:off x="3061335" y="3864979"/>
            <a:ext cx="2734310" cy="2969260"/>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870200" y="3106420"/>
            <a:ext cx="6450965"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四、如何通过</a:t>
            </a:r>
            <a:r>
              <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Facebook</a:t>
            </a: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获取高质量询盘</a:t>
            </a:r>
            <a:endPar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10990" y="3236595"/>
            <a:ext cx="384429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ctr" defTabSz="914400" rtl="0" fontAlgn="auto" latinLnBrk="0" hangingPunct="0">
              <a:lnSpc>
                <a:spcPct val="100000"/>
              </a:lnSpc>
              <a:spcBef>
                <a:spcPts val="0"/>
              </a:spcBef>
              <a:spcAft>
                <a:spcPts val="0"/>
              </a:spcAft>
              <a:buClrTx/>
              <a:buSzTx/>
              <a:buFontTx/>
              <a:buNone/>
            </a:pPr>
            <a:r>
              <a:rPr kumimoji="0" lang="zh-CN" altLang="en-US" sz="28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什么是Facebook广告？</a:t>
            </a:r>
            <a:endParaRPr kumimoji="0" lang="zh-CN" altLang="en-US" sz="28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64705" y="214752"/>
            <a:ext cx="5306368" cy="563245"/>
          </a:xfrm>
          <a:prstGeom prst="rect">
            <a:avLst/>
          </a:prstGeom>
          <a:noFill/>
        </p:spPr>
        <p:txBody>
          <a:bodyPr wrap="square" lIns="72308" tIns="36154" rIns="72308" bIns="36154" rtlCol="0">
            <a:spAutoFit/>
          </a:bodyPr>
          <a:lstStyle/>
          <a:p>
            <a:r>
              <a:rPr lang="zh-CN" altLang="en-US" sz="3200" b="1" dirty="0">
                <a:solidFill>
                  <a:srgbClr val="0C4860"/>
                </a:solidFill>
                <a:latin typeface="微软雅黑" panose="020B0503020204020204" charset="-122"/>
                <a:ea typeface="微软雅黑" panose="020B0503020204020204" charset="-122"/>
                <a:cs typeface="微软雅黑" panose="020B0503020204020204" charset="-122"/>
              </a:rPr>
              <a:t>常见形式</a:t>
            </a:r>
            <a:endParaRPr lang="zh-CN" altLang="en-US" sz="3200" b="1" dirty="0">
              <a:solidFill>
                <a:srgbClr val="0C4860"/>
              </a:solidFill>
              <a:latin typeface="微软雅黑" panose="020B0503020204020204" charset="-122"/>
              <a:ea typeface="微软雅黑" panose="020B0503020204020204" charset="-122"/>
              <a:cs typeface="微软雅黑" panose="020B0503020204020204" charset="-122"/>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p:nvPicPr>
        <p:blipFill>
          <a:blip r:embed="rId1"/>
          <a:stretch>
            <a:fillRect/>
          </a:stretch>
        </p:blipFill>
        <p:spPr>
          <a:xfrm>
            <a:off x="1642845" y="988480"/>
            <a:ext cx="2829359" cy="4735270"/>
          </a:xfrm>
          <a:prstGeom prst="rect">
            <a:avLst/>
          </a:prstGeom>
          <a:ln>
            <a:solidFill>
              <a:schemeClr val="tx1"/>
            </a:solidFill>
          </a:ln>
        </p:spPr>
      </p:pic>
      <p:sp>
        <p:nvSpPr>
          <p:cNvPr id="17" name="文本框 16"/>
          <p:cNvSpPr txBox="1"/>
          <p:nvPr/>
        </p:nvSpPr>
        <p:spPr>
          <a:xfrm>
            <a:off x="5583038" y="6052205"/>
            <a:ext cx="1025922" cy="307777"/>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0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单图广告</a:t>
            </a:r>
            <a:endParaRPr kumimoji="0" lang="zh-CN" altLang="en-US" sz="20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13" name="内容占位符 12"/>
          <p:cNvPicPr>
            <a:picLocks noGrp="1" noChangeAspect="1"/>
          </p:cNvPicPr>
          <p:nvPr>
            <p:ph idx="1"/>
          </p:nvPr>
        </p:nvPicPr>
        <p:blipFill>
          <a:blip r:embed="rId2"/>
          <a:stretch>
            <a:fillRect/>
          </a:stretch>
        </p:blipFill>
        <p:spPr>
          <a:xfrm>
            <a:off x="7273925" y="736600"/>
            <a:ext cx="2805430" cy="5015865"/>
          </a:xfrm>
          <a:prstGeom prst="rect">
            <a:avLst/>
          </a:prstGeom>
        </p:spPr>
      </p:pic>
      <p:pic>
        <p:nvPicPr>
          <p:cNvPr id="9" name="图片 8"/>
          <p:cNvPicPr>
            <a:picLocks noChangeAspect="1"/>
          </p:cNvPicPr>
          <p:nvPr/>
        </p:nvPicPr>
        <p:blipFill>
          <a:blip r:embed="rId3"/>
          <a:stretch>
            <a:fillRect/>
          </a:stretch>
        </p:blipFill>
        <p:spPr>
          <a:xfrm>
            <a:off x="7427595" y="1319530"/>
            <a:ext cx="2493010" cy="4429125"/>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64705" y="214752"/>
            <a:ext cx="5306368" cy="563245"/>
          </a:xfrm>
          <a:prstGeom prst="rect">
            <a:avLst/>
          </a:prstGeom>
          <a:noFill/>
        </p:spPr>
        <p:txBody>
          <a:bodyPr wrap="square" lIns="72308" tIns="36154" rIns="72308" bIns="36154" rtlCol="0">
            <a:spAutoFit/>
          </a:bodyPr>
          <a:lstStyle/>
          <a:p>
            <a:r>
              <a:rPr lang="zh-CN" altLang="en-US" sz="3200" b="1" dirty="0">
                <a:solidFill>
                  <a:srgbClr val="0C4860"/>
                </a:solidFill>
                <a:latin typeface="微软雅黑" panose="020B0503020204020204" charset="-122"/>
                <a:ea typeface="微软雅黑" panose="020B0503020204020204" charset="-122"/>
                <a:cs typeface="微软雅黑" panose="020B0503020204020204" charset="-122"/>
              </a:rPr>
              <a:t>常见形式</a:t>
            </a:r>
            <a:endParaRPr lang="zh-CN" altLang="en-US" sz="3200" b="1" dirty="0">
              <a:solidFill>
                <a:srgbClr val="0C4860"/>
              </a:solidFill>
              <a:latin typeface="微软雅黑" panose="020B0503020204020204" charset="-122"/>
              <a:ea typeface="微软雅黑" panose="020B0503020204020204" charset="-122"/>
              <a:cs typeface="微软雅黑" panose="020B0503020204020204" charset="-122"/>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文本框 13"/>
          <p:cNvSpPr txBox="1"/>
          <p:nvPr/>
        </p:nvSpPr>
        <p:spPr>
          <a:xfrm>
            <a:off x="5462723" y="6209431"/>
            <a:ext cx="1025922" cy="307777"/>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0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视频广告</a:t>
            </a:r>
            <a:endParaRPr kumimoji="0" lang="zh-CN" altLang="en-US" sz="20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13" name="组合 12"/>
          <p:cNvGrpSpPr/>
          <p:nvPr/>
        </p:nvGrpSpPr>
        <p:grpSpPr>
          <a:xfrm>
            <a:off x="1862538" y="1072168"/>
            <a:ext cx="3056122" cy="5010844"/>
            <a:chOff x="506095" y="1647190"/>
            <a:chExt cx="2205990" cy="3616960"/>
          </a:xfrm>
        </p:grpSpPr>
        <p:pic>
          <p:nvPicPr>
            <p:cNvPr id="20" name="图片 19" descr="GIF-2"/>
            <p:cNvPicPr>
              <a:picLocks noChangeAspect="1"/>
            </p:cNvPicPr>
            <p:nvPr/>
          </p:nvPicPr>
          <p:blipFill>
            <a:blip r:embed="rId1"/>
            <a:stretch>
              <a:fillRect/>
            </a:stretch>
          </p:blipFill>
          <p:spPr>
            <a:xfrm>
              <a:off x="506095" y="1647190"/>
              <a:ext cx="2205990" cy="3616960"/>
            </a:xfrm>
            <a:prstGeom prst="rect">
              <a:avLst/>
            </a:prstGeom>
          </p:spPr>
        </p:pic>
        <p:sp>
          <p:nvSpPr>
            <p:cNvPr id="21" name="矩形 20"/>
            <p:cNvSpPr/>
            <p:nvPr/>
          </p:nvSpPr>
          <p:spPr>
            <a:xfrm>
              <a:off x="506095" y="1647190"/>
              <a:ext cx="2205990" cy="3616960"/>
            </a:xfrm>
            <a:prstGeom prst="rect">
              <a:avLst/>
            </a:prstGeom>
            <a:noFill/>
            <a:ln w="12700" cap="flat">
              <a:solidFill>
                <a:schemeClr val="tx1"/>
              </a:solidFill>
              <a:prstDash val="solid"/>
              <a:miter lim="800000"/>
            </a:ln>
            <a:extLst>
              <a:ext uri="{909E8E84-426E-40DD-AFC4-6F175D3DCCD1}">
                <a14:hiddenFill xmlns:a14="http://schemas.microsoft.com/office/drawing/2010/main">
                  <a:solidFill>
                    <a:srgbClr val="FFFFFF"/>
                  </a:solidFill>
                </a14:hiddenFill>
              </a:ext>
            </a:extLst>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grpSp>
      <p:pic>
        <p:nvPicPr>
          <p:cNvPr id="10" name="图片 9"/>
          <p:cNvPicPr>
            <a:picLocks noChangeAspect="1"/>
          </p:cNvPicPr>
          <p:nvPr/>
        </p:nvPicPr>
        <p:blipFill>
          <a:blip r:embed="rId2"/>
          <a:stretch>
            <a:fillRect/>
          </a:stretch>
        </p:blipFill>
        <p:spPr>
          <a:xfrm>
            <a:off x="6649085" y="791210"/>
            <a:ext cx="2948940" cy="5276215"/>
          </a:xfrm>
          <a:prstGeom prst="rect">
            <a:avLst/>
          </a:prstGeom>
        </p:spPr>
      </p:pic>
      <p:pic>
        <p:nvPicPr>
          <p:cNvPr id="9" name="图片 8" descr="GIF-单视频"/>
          <p:cNvPicPr>
            <a:picLocks noChangeAspect="1"/>
          </p:cNvPicPr>
          <p:nvPr/>
        </p:nvPicPr>
        <p:blipFill>
          <a:blip r:embed="rId3"/>
          <a:stretch>
            <a:fillRect/>
          </a:stretch>
        </p:blipFill>
        <p:spPr>
          <a:xfrm>
            <a:off x="6823075" y="1478280"/>
            <a:ext cx="2612390" cy="459422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64705" y="214752"/>
            <a:ext cx="5306368" cy="563245"/>
          </a:xfrm>
          <a:prstGeom prst="rect">
            <a:avLst/>
          </a:prstGeom>
          <a:noFill/>
        </p:spPr>
        <p:txBody>
          <a:bodyPr wrap="square" lIns="72308" tIns="36154" rIns="72308" bIns="36154" rtlCol="0">
            <a:spAutoFit/>
          </a:bodyPr>
          <a:lstStyle/>
          <a:p>
            <a:r>
              <a:rPr lang="zh-CN" altLang="en-US" sz="3200" b="1" dirty="0">
                <a:solidFill>
                  <a:srgbClr val="0C4860"/>
                </a:solidFill>
                <a:latin typeface="微软雅黑" panose="020B0503020204020204" charset="-122"/>
                <a:ea typeface="微软雅黑" panose="020B0503020204020204" charset="-122"/>
                <a:cs typeface="微软雅黑" panose="020B0503020204020204" charset="-122"/>
              </a:rPr>
              <a:t>常见形式</a:t>
            </a:r>
            <a:endParaRPr lang="zh-CN" altLang="en-US" sz="3200" b="1" dirty="0">
              <a:solidFill>
                <a:srgbClr val="0C4860"/>
              </a:solidFill>
              <a:latin typeface="微软雅黑" panose="020B0503020204020204" charset="-122"/>
              <a:ea typeface="微软雅黑" panose="020B0503020204020204" charset="-122"/>
              <a:cs typeface="微软雅黑" panose="020B0503020204020204" charset="-122"/>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5714999" y="6163198"/>
            <a:ext cx="76200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0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轮播图</a:t>
            </a:r>
            <a:endParaRPr kumimoji="0" lang="zh-CN" altLang="en-US" sz="20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22" name="组合 21"/>
          <p:cNvGrpSpPr/>
          <p:nvPr/>
        </p:nvGrpSpPr>
        <p:grpSpPr>
          <a:xfrm>
            <a:off x="4172802" y="1030739"/>
            <a:ext cx="3846395" cy="4877730"/>
            <a:chOff x="14375" y="2592"/>
            <a:chExt cx="4414" cy="5620"/>
          </a:xfrm>
        </p:grpSpPr>
        <p:sp>
          <p:nvSpPr>
            <p:cNvPr id="12" name="矩形 11"/>
            <p:cNvSpPr/>
            <p:nvPr/>
          </p:nvSpPr>
          <p:spPr>
            <a:xfrm>
              <a:off x="14375" y="2592"/>
              <a:ext cx="4414" cy="5620"/>
            </a:xfrm>
            <a:prstGeom prst="rect">
              <a:avLst/>
            </a:prstGeom>
            <a:noFill/>
            <a:ln w="3175"/>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pic>
          <p:nvPicPr>
            <p:cNvPr id="18" name="图片 17" descr="GIF-轮播图"/>
            <p:cNvPicPr>
              <a:picLocks noChangeAspect="1"/>
            </p:cNvPicPr>
            <p:nvPr/>
          </p:nvPicPr>
          <p:blipFill>
            <a:blip r:embed="rId1"/>
            <a:stretch>
              <a:fillRect/>
            </a:stretch>
          </p:blipFill>
          <p:spPr>
            <a:xfrm>
              <a:off x="14452" y="2652"/>
              <a:ext cx="4326" cy="4280"/>
            </a:xfrm>
            <a:prstGeom prst="rect">
              <a:avLst/>
            </a:prstGeom>
          </p:spPr>
        </p:pic>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64705" y="214752"/>
            <a:ext cx="5306368" cy="563245"/>
          </a:xfrm>
          <a:prstGeom prst="rect">
            <a:avLst/>
          </a:prstGeom>
          <a:noFill/>
        </p:spPr>
        <p:txBody>
          <a:bodyPr wrap="square" lIns="72308" tIns="36154" rIns="72308" bIns="36154" rtlCol="0">
            <a:spAutoFit/>
          </a:bodyPr>
          <a:lstStyle/>
          <a:p>
            <a:r>
              <a:rPr lang="zh-CN" altLang="en-US" sz="3200" b="1" dirty="0">
                <a:solidFill>
                  <a:srgbClr val="0C4860"/>
                </a:solidFill>
                <a:latin typeface="微软雅黑" panose="020B0503020204020204" charset="-122"/>
                <a:ea typeface="微软雅黑" panose="020B0503020204020204" charset="-122"/>
                <a:cs typeface="微软雅黑" panose="020B0503020204020204" charset="-122"/>
              </a:rPr>
              <a:t>常见形式</a:t>
            </a:r>
            <a:endParaRPr lang="zh-CN" altLang="en-US" sz="3200" b="1" dirty="0">
              <a:solidFill>
                <a:srgbClr val="0C4860"/>
              </a:solidFill>
              <a:latin typeface="微软雅黑" panose="020B0503020204020204" charset="-122"/>
              <a:ea typeface="微软雅黑" panose="020B0503020204020204" charset="-122"/>
              <a:cs typeface="微软雅黑" panose="020B0503020204020204" charset="-122"/>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nvSpPr>
        <p:spPr>
          <a:xfrm>
            <a:off x="5586247" y="6194771"/>
            <a:ext cx="101600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0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轮播视频</a:t>
            </a:r>
            <a:endParaRPr kumimoji="0" lang="zh-CN" altLang="en-US" sz="20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grpSp>
        <p:nvGrpSpPr>
          <p:cNvPr id="13" name="组合 12"/>
          <p:cNvGrpSpPr/>
          <p:nvPr/>
        </p:nvGrpSpPr>
        <p:grpSpPr>
          <a:xfrm>
            <a:off x="4277092" y="923189"/>
            <a:ext cx="3637815" cy="5008129"/>
            <a:chOff x="8971280" y="1572895"/>
            <a:chExt cx="2636520" cy="3629660"/>
          </a:xfrm>
        </p:grpSpPr>
        <p:pic>
          <p:nvPicPr>
            <p:cNvPr id="9" name="图片 8" descr="GIF-轮播视频"/>
            <p:cNvPicPr>
              <a:picLocks noChangeAspect="1"/>
            </p:cNvPicPr>
            <p:nvPr/>
          </p:nvPicPr>
          <p:blipFill>
            <a:blip r:embed="rId1"/>
            <a:stretch>
              <a:fillRect/>
            </a:stretch>
          </p:blipFill>
          <p:spPr>
            <a:xfrm>
              <a:off x="8971280" y="1572895"/>
              <a:ext cx="2633980" cy="3627120"/>
            </a:xfrm>
            <a:prstGeom prst="rect">
              <a:avLst/>
            </a:prstGeom>
          </p:spPr>
        </p:pic>
        <p:sp>
          <p:nvSpPr>
            <p:cNvPr id="10" name="矩形 9"/>
            <p:cNvSpPr/>
            <p:nvPr/>
          </p:nvSpPr>
          <p:spPr>
            <a:xfrm>
              <a:off x="8973820" y="1584325"/>
              <a:ext cx="2633980" cy="3618230"/>
            </a:xfrm>
            <a:prstGeom prst="rect">
              <a:avLst/>
            </a:prstGeom>
            <a:noFill/>
            <a:ln w="6350"/>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64705" y="214752"/>
            <a:ext cx="5306368" cy="563245"/>
          </a:xfrm>
          <a:prstGeom prst="rect">
            <a:avLst/>
          </a:prstGeom>
          <a:noFill/>
        </p:spPr>
        <p:txBody>
          <a:bodyPr wrap="square" lIns="72308" tIns="36154" rIns="72308" bIns="36154" rtlCol="0">
            <a:spAutoFit/>
          </a:bodyPr>
          <a:lstStyle/>
          <a:p>
            <a:r>
              <a:rPr lang="zh-CN" altLang="en-US" sz="3200" b="1" dirty="0">
                <a:solidFill>
                  <a:srgbClr val="0C4860"/>
                </a:solidFill>
                <a:latin typeface="微软雅黑" panose="020B0503020204020204" charset="-122"/>
                <a:ea typeface="微软雅黑" panose="020B0503020204020204" charset="-122"/>
                <a:cs typeface="微软雅黑" panose="020B0503020204020204" charset="-122"/>
              </a:rPr>
              <a:t>常见版位</a:t>
            </a:r>
            <a:endParaRPr lang="zh-CN" altLang="en-US" sz="3200" b="1" dirty="0">
              <a:solidFill>
                <a:srgbClr val="0C4860"/>
              </a:solidFill>
              <a:latin typeface="微软雅黑" panose="020B0503020204020204" charset="-122"/>
              <a:ea typeface="微软雅黑" panose="020B0503020204020204" charset="-122"/>
              <a:cs typeface="微软雅黑" panose="020B0503020204020204" charset="-122"/>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26915" y="1216355"/>
            <a:ext cx="2456255" cy="5321886"/>
          </a:xfrm>
          <a:prstGeom prst="rect">
            <a:avLst/>
          </a:prstGeom>
          <a:ln>
            <a:solidFill>
              <a:schemeClr val="tx1"/>
            </a:solidFill>
          </a:ln>
        </p:spPr>
      </p:pic>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19930" r="4312"/>
          <a:stretch>
            <a:fillRect/>
          </a:stretch>
        </p:blipFill>
        <p:spPr>
          <a:xfrm>
            <a:off x="5983556" y="1216355"/>
            <a:ext cx="6076071" cy="5321878"/>
          </a:xfrm>
          <a:prstGeom prst="rect">
            <a:avLst/>
          </a:prstGeom>
          <a:ln>
            <a:solidFill>
              <a:schemeClr val="tx1"/>
            </a:solidFill>
          </a:ln>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46" y="1216355"/>
            <a:ext cx="2456254" cy="5321884"/>
          </a:xfrm>
          <a:prstGeom prst="rect">
            <a:avLst/>
          </a:prstGeom>
          <a:ln>
            <a:solidFill>
              <a:schemeClr val="tx1"/>
            </a:solidFill>
          </a:ln>
        </p:spPr>
      </p:pic>
      <p:sp>
        <p:nvSpPr>
          <p:cNvPr id="15" name="矩形 14"/>
          <p:cNvSpPr/>
          <p:nvPr/>
        </p:nvSpPr>
        <p:spPr>
          <a:xfrm>
            <a:off x="3289775" y="2068568"/>
            <a:ext cx="2330535" cy="38349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35911" y="2451767"/>
            <a:ext cx="2330535" cy="33452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28160" y="3035300"/>
            <a:ext cx="4048125"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1</a:t>
            </a: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、一带一路政策的推进</a:t>
            </a:r>
            <a:endPar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nvSpPr>
        <p:spPr>
          <a:xfrm>
            <a:off x="3176905" y="2326005"/>
            <a:ext cx="5838825" cy="7346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500" b="1" kern="0" dirty="0">
                <a:solidFill>
                  <a:srgbClr val="0C4861"/>
                </a:solidFill>
                <a:latin typeface="微软雅黑" panose="020B0503020204020204" charset="-122"/>
                <a:ea typeface="微软雅黑" panose="020B0503020204020204" charset="-122"/>
                <a:cs typeface="微软雅黑" panose="020B0503020204020204" charset="-122"/>
                <a:sym typeface="+mn-ea"/>
              </a:rPr>
              <a:t>为什么都说Facebook广告能精准投放？</a:t>
            </a:r>
            <a:endParaRPr lang="zh-CN" altLang="en-US"/>
          </a:p>
        </p:txBody>
      </p:sp>
      <p:sp>
        <p:nvSpPr>
          <p:cNvPr id="2" name="文本框 1"/>
          <p:cNvSpPr txBox="1"/>
          <p:nvPr/>
        </p:nvSpPr>
        <p:spPr>
          <a:xfrm>
            <a:off x="2668905" y="3719195"/>
            <a:ext cx="690895" cy="276999"/>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altLang="zh-CN" dirty="0">
                <a:solidFill>
                  <a:srgbClr val="0C4861"/>
                </a:solidFill>
                <a:latin typeface="微软雅黑" panose="020B0503020204020204" charset="-122"/>
                <a:ea typeface="微软雅黑" panose="020B0503020204020204" charset="-122"/>
                <a:cs typeface="微软雅黑" panose="020B0503020204020204" charset="-122"/>
                <a:sym typeface="+mn-ea"/>
              </a:rPr>
              <a:t>23.6</a:t>
            </a:r>
            <a:r>
              <a:rPr lang="zh-CN" altLang="en-US" dirty="0">
                <a:solidFill>
                  <a:srgbClr val="0C4861"/>
                </a:solidFill>
                <a:latin typeface="微软雅黑" panose="020B0503020204020204" charset="-122"/>
                <a:ea typeface="微软雅黑" panose="020B0503020204020204" charset="-122"/>
                <a:cs typeface="微软雅黑" panose="020B0503020204020204" charset="-122"/>
                <a:sym typeface="+mn-ea"/>
              </a:rPr>
              <a:t>亿</a:t>
            </a:r>
            <a:endParaRPr lang="zh-CN" altLang="en-US" dirty="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8111490" y="3719195"/>
            <a:ext cx="769441" cy="276999"/>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altLang="zh-CN" dirty="0">
                <a:solidFill>
                  <a:srgbClr val="0C4861"/>
                </a:solidFill>
                <a:latin typeface="微软雅黑" panose="020B0503020204020204" charset="-122"/>
                <a:ea typeface="微软雅黑" panose="020B0503020204020204" charset="-122"/>
                <a:cs typeface="微软雅黑" panose="020B0503020204020204" charset="-122"/>
                <a:sym typeface="+mn-ea"/>
              </a:rPr>
              <a:t>$700</a:t>
            </a:r>
            <a:r>
              <a:rPr lang="zh-CN" altLang="en-US" dirty="0">
                <a:solidFill>
                  <a:srgbClr val="0C4861"/>
                </a:solidFill>
                <a:latin typeface="微软雅黑" panose="020B0503020204020204" charset="-122"/>
                <a:ea typeface="微软雅黑" panose="020B0503020204020204" charset="-122"/>
                <a:cs typeface="微软雅黑" panose="020B0503020204020204" charset="-122"/>
                <a:sym typeface="+mn-ea"/>
              </a:rPr>
              <a:t>亿</a:t>
            </a:r>
            <a:endParaRPr lang="zh-CN" altLang="en-US" dirty="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5528310" y="3719195"/>
            <a:ext cx="634789" cy="276999"/>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altLang="zh-CN" dirty="0">
                <a:solidFill>
                  <a:srgbClr val="0C4861"/>
                </a:solidFill>
                <a:latin typeface="微软雅黑" panose="020B0503020204020204" charset="-122"/>
                <a:ea typeface="微软雅黑" panose="020B0503020204020204" charset="-122"/>
                <a:cs typeface="微软雅黑" panose="020B0503020204020204" charset="-122"/>
                <a:sym typeface="+mn-ea"/>
              </a:rPr>
              <a:t>600</a:t>
            </a:r>
            <a:r>
              <a:rPr lang="zh-CN" altLang="en-US" dirty="0">
                <a:solidFill>
                  <a:srgbClr val="0C4861"/>
                </a:solidFill>
                <a:latin typeface="微软雅黑" panose="020B0503020204020204" charset="-122"/>
                <a:ea typeface="微软雅黑" panose="020B0503020204020204" charset="-122"/>
                <a:cs typeface="微软雅黑" panose="020B0503020204020204" charset="-122"/>
                <a:sym typeface="+mn-ea"/>
              </a:rPr>
              <a:t>万</a:t>
            </a:r>
            <a:endParaRPr lang="zh-CN" altLang="en-US" dirty="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nvSpPr>
        <p:spPr>
          <a:xfrm>
            <a:off x="3492048" y="3672959"/>
            <a:ext cx="1176925" cy="369332"/>
          </a:xfrm>
          <a:prstGeom prst="rect">
            <a:avLst/>
          </a:prstGeom>
        </p:spPr>
        <p:txBody>
          <a:bodyPr wrap="none">
            <a:spAutoFit/>
          </a:bodyPr>
          <a:lstStyle/>
          <a:p>
            <a:r>
              <a:rPr lang="zh-CN" altLang="en-US" dirty="0">
                <a:solidFill>
                  <a:srgbClr val="0C4861"/>
                </a:solidFill>
                <a:latin typeface="微软雅黑" panose="020B0503020204020204" charset="-122"/>
                <a:ea typeface="微软雅黑" panose="020B0503020204020204" charset="-122"/>
                <a:cs typeface="微软雅黑" panose="020B0503020204020204" charset="-122"/>
                <a:sym typeface="+mn-ea"/>
              </a:rPr>
              <a:t>用户总数 </a:t>
            </a:r>
            <a:endParaRPr lang="zh-CN" altLang="en-US" dirty="0"/>
          </a:p>
        </p:txBody>
      </p:sp>
      <p:sp>
        <p:nvSpPr>
          <p:cNvPr id="6" name="矩形 5"/>
          <p:cNvSpPr/>
          <p:nvPr/>
        </p:nvSpPr>
        <p:spPr>
          <a:xfrm>
            <a:off x="6260131" y="3672959"/>
            <a:ext cx="877163" cy="369332"/>
          </a:xfrm>
          <a:prstGeom prst="rect">
            <a:avLst/>
          </a:prstGeom>
        </p:spPr>
        <p:txBody>
          <a:bodyPr wrap="none">
            <a:spAutoFit/>
          </a:bodyPr>
          <a:lstStyle/>
          <a:p>
            <a:r>
              <a:rPr lang="zh-CN" altLang="en-US" dirty="0">
                <a:solidFill>
                  <a:srgbClr val="0C4861"/>
                </a:solidFill>
                <a:latin typeface="微软雅黑" panose="020B0503020204020204" charset="-122"/>
                <a:ea typeface="微软雅黑" panose="020B0503020204020204" charset="-122"/>
                <a:cs typeface="微软雅黑" panose="020B0503020204020204" charset="-122"/>
                <a:sym typeface="+mn-ea"/>
              </a:rPr>
              <a:t>广告主</a:t>
            </a:r>
            <a:endParaRPr lang="zh-CN" altLang="en-US" dirty="0"/>
          </a:p>
        </p:txBody>
      </p:sp>
      <p:sp>
        <p:nvSpPr>
          <p:cNvPr id="7" name="矩形 6"/>
          <p:cNvSpPr/>
          <p:nvPr/>
        </p:nvSpPr>
        <p:spPr>
          <a:xfrm>
            <a:off x="9015730" y="3665808"/>
            <a:ext cx="715260" cy="369332"/>
          </a:xfrm>
          <a:prstGeom prst="rect">
            <a:avLst/>
          </a:prstGeom>
        </p:spPr>
        <p:txBody>
          <a:bodyPr wrap="none">
            <a:spAutoFit/>
          </a:bodyPr>
          <a:lstStyle/>
          <a:p>
            <a:r>
              <a:rPr lang="zh-CN" altLang="en-US" dirty="0">
                <a:solidFill>
                  <a:srgbClr val="0C4861"/>
                </a:solidFill>
                <a:latin typeface="微软雅黑" panose="020B0503020204020204" charset="-122"/>
                <a:ea typeface="微软雅黑" panose="020B0503020204020204" charset="-122"/>
                <a:cs typeface="微软雅黑" panose="020B0503020204020204" charset="-122"/>
                <a:sym typeface="+mn-ea"/>
              </a:rPr>
              <a:t>营收 </a:t>
            </a:r>
            <a:endParaRPr lang="zh-CN" alt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spc="0" dirty="0">
                <a:ln>
                  <a:noFill/>
                </a:ln>
                <a:effectLst/>
                <a:sym typeface="Arial" panose="020B0604020202020204"/>
              </a:rPr>
              <a:t>大数据分析</a:t>
            </a:r>
            <a:endParaRPr lang="zh-CN" altLang="en-US" sz="2800" spc="0" dirty="0">
              <a:ln>
                <a:noFill/>
              </a:ln>
              <a:effectLst/>
              <a:sym typeface="Arial" panose="020B0604020202020204"/>
            </a:endParaRPr>
          </a:p>
        </p:txBody>
      </p:sp>
      <p:sp>
        <p:nvSpPr>
          <p:cNvPr id="165" name="文本框 3"/>
          <p:cNvSpPr txBox="1"/>
          <p:nvPr/>
        </p:nvSpPr>
        <p:spPr>
          <a:xfrm>
            <a:off x="5614035" y="1512570"/>
            <a:ext cx="6058535" cy="3942080"/>
          </a:xfrm>
          <a:prstGeom prst="rect">
            <a:avLst/>
          </a:prstGeom>
          <a:ln w="12700">
            <a:miter lim="400000"/>
          </a:ln>
        </p:spPr>
        <p:txBody>
          <a:bodyPr wrap="square" lIns="45715" tIns="45715" rIns="45715" bIns="45715">
            <a:spAutoFit/>
          </a:bodyPr>
          <a:lstStyle/>
          <a:p>
            <a:pPr indent="285750">
              <a:lnSpc>
                <a:spcPct val="120000"/>
              </a:lnSpc>
              <a:spcBef>
                <a:spcPts val="600"/>
              </a:spcBef>
              <a:defRPr sz="2000" b="1">
                <a:solidFill>
                  <a:srgbClr val="FFFFFF"/>
                </a:solidFill>
                <a:latin typeface="+mj-lt"/>
                <a:ea typeface="+mj-ea"/>
                <a:cs typeface="+mj-cs"/>
                <a:sym typeface="微软雅黑" panose="020B0503020204020204" charset="-122"/>
              </a:defRPr>
            </a:pP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途径</a:t>
            </a:r>
            <a:r>
              <a:rPr lang="en-US" altLang="zh-CN" sz="2400" dirty="0">
                <a:solidFill>
                  <a:srgbClr val="0C4861"/>
                </a:solidFill>
                <a:latin typeface="微软雅黑" panose="020B0503020204020204" charset="-122"/>
                <a:ea typeface="微软雅黑" panose="020B0503020204020204" charset="-122"/>
                <a:cs typeface="微软雅黑" panose="020B0503020204020204" charset="-122"/>
              </a:rPr>
              <a:t>1</a:t>
            </a: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：用户提供</a:t>
            </a:r>
            <a:endParaRPr lang="zh-CN" altLang="en-US" sz="2400" dirty="0">
              <a:solidFill>
                <a:srgbClr val="0C4861"/>
              </a:solidFill>
              <a:latin typeface="微软雅黑" panose="020B0503020204020204" charset="-122"/>
              <a:ea typeface="微软雅黑" panose="020B0503020204020204" charset="-122"/>
              <a:cs typeface="微软雅黑" panose="020B0503020204020204" charset="-122"/>
            </a:endParaRPr>
          </a:p>
          <a:p>
            <a:pPr indent="285750">
              <a:lnSpc>
                <a:spcPct val="120000"/>
              </a:lnSpc>
              <a:spcBef>
                <a:spcPts val="600"/>
              </a:spcBef>
              <a:defRPr sz="2000" b="1">
                <a:solidFill>
                  <a:srgbClr val="FFFFFF"/>
                </a:solidFill>
                <a:latin typeface="+mj-lt"/>
                <a:ea typeface="+mj-ea"/>
                <a:cs typeface="+mj-cs"/>
                <a:sym typeface="微软雅黑" panose="020B0503020204020204" charset="-122"/>
              </a:defRPr>
            </a:pP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途径</a:t>
            </a:r>
            <a:r>
              <a:rPr lang="en-US" altLang="zh-CN" sz="2400" dirty="0">
                <a:solidFill>
                  <a:srgbClr val="0C4861"/>
                </a:solidFill>
                <a:latin typeface="微软雅黑" panose="020B0503020204020204" charset="-122"/>
                <a:ea typeface="微软雅黑" panose="020B0503020204020204" charset="-122"/>
                <a:cs typeface="微软雅黑" panose="020B0503020204020204" charset="-122"/>
              </a:rPr>
              <a:t>2</a:t>
            </a: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：收集用户日常操作</a:t>
            </a:r>
            <a:endParaRPr lang="zh-CN" altLang="en-US" sz="2400" dirty="0">
              <a:solidFill>
                <a:srgbClr val="0C4861"/>
              </a:solidFill>
              <a:latin typeface="微软雅黑" panose="020B0503020204020204" charset="-122"/>
              <a:ea typeface="微软雅黑" panose="020B0503020204020204" charset="-122"/>
              <a:cs typeface="微软雅黑" panose="020B0503020204020204" charset="-122"/>
            </a:endParaRPr>
          </a:p>
          <a:p>
            <a:pPr indent="285750">
              <a:lnSpc>
                <a:spcPct val="120000"/>
              </a:lnSpc>
              <a:spcBef>
                <a:spcPts val="600"/>
              </a:spcBef>
              <a:defRPr sz="2000" b="1">
                <a:solidFill>
                  <a:srgbClr val="FFFFFF"/>
                </a:solidFill>
                <a:latin typeface="+mj-lt"/>
                <a:ea typeface="+mj-ea"/>
                <a:cs typeface="+mj-cs"/>
                <a:sym typeface="微软雅黑" panose="020B0503020204020204" charset="-122"/>
              </a:defRPr>
            </a:pP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途径</a:t>
            </a:r>
            <a:r>
              <a:rPr lang="en-US" altLang="zh-CN" sz="2400" dirty="0">
                <a:solidFill>
                  <a:srgbClr val="0C4861"/>
                </a:solidFill>
                <a:latin typeface="微软雅黑" panose="020B0503020204020204" charset="-122"/>
                <a:ea typeface="微软雅黑" panose="020B0503020204020204" charset="-122"/>
                <a:cs typeface="微软雅黑" panose="020B0503020204020204" charset="-122"/>
              </a:rPr>
              <a:t>3</a:t>
            </a:r>
            <a:r>
              <a:rPr lang="zh-CN" altLang="en-US" sz="2400" dirty="0">
                <a:solidFill>
                  <a:srgbClr val="0C4861"/>
                </a:solidFill>
                <a:latin typeface="微软雅黑" panose="020B0503020204020204" charset="-122"/>
                <a:ea typeface="微软雅黑" panose="020B0503020204020204" charset="-122"/>
                <a:cs typeface="微软雅黑" panose="020B0503020204020204" charset="-122"/>
              </a:rPr>
              <a:t>：广告投放系统自动优化</a:t>
            </a:r>
            <a:endParaRPr lang="zh-CN" altLang="en-US" sz="2400" dirty="0">
              <a:solidFill>
                <a:srgbClr val="0C4861"/>
              </a:solidFill>
              <a:latin typeface="微软雅黑" panose="020B0503020204020204" charset="-122"/>
              <a:ea typeface="微软雅黑" panose="020B0503020204020204" charset="-122"/>
              <a:cs typeface="微软雅黑" panose="020B0503020204020204" charset="-122"/>
            </a:endParaRPr>
          </a:p>
          <a:p>
            <a:pPr indent="285750">
              <a:lnSpc>
                <a:spcPct val="120000"/>
              </a:lnSpc>
              <a:spcBef>
                <a:spcPts val="600"/>
              </a:spcBef>
              <a:defRPr sz="2000" b="1">
                <a:solidFill>
                  <a:srgbClr val="FFFFFF"/>
                </a:solidFill>
                <a:latin typeface="+mj-lt"/>
                <a:ea typeface="+mj-ea"/>
                <a:cs typeface="+mj-cs"/>
                <a:sym typeface="微软雅黑" panose="020B0503020204020204" charset="-122"/>
              </a:defRPr>
            </a:pPr>
            <a:endParaRPr sz="2400" dirty="0">
              <a:solidFill>
                <a:srgbClr val="0C4861"/>
              </a:solidFill>
              <a:latin typeface="微软雅黑" panose="020B0503020204020204" charset="-122"/>
              <a:ea typeface="微软雅黑" panose="020B0503020204020204" charset="-122"/>
              <a:cs typeface="微软雅黑" panose="020B0503020204020204" charset="-122"/>
            </a:endParaRPr>
          </a:p>
          <a:p>
            <a:pPr>
              <a:lnSpc>
                <a:spcPct val="120000"/>
              </a:lnSpc>
              <a:defRPr sz="2000" b="1">
                <a:solidFill>
                  <a:srgbClr val="FFFFFF"/>
                </a:solidFill>
                <a:latin typeface="+mj-lt"/>
                <a:ea typeface="+mj-ea"/>
                <a:cs typeface="+mj-cs"/>
                <a:sym typeface="微软雅黑" panose="020B0503020204020204" charset="-122"/>
              </a:defRPr>
            </a:pPr>
            <a:endParaRPr sz="2400" dirty="0">
              <a:solidFill>
                <a:srgbClr val="0C4861"/>
              </a:solidFill>
              <a:latin typeface="微软雅黑" panose="020B0503020204020204" charset="-122"/>
              <a:ea typeface="微软雅黑" panose="020B0503020204020204" charset="-122"/>
              <a:cs typeface="微软雅黑" panose="020B0503020204020204" charset="-122"/>
            </a:endParaRPr>
          </a:p>
          <a:p>
            <a:pPr marL="285750" indent="-285750">
              <a:lnSpc>
                <a:spcPct val="120000"/>
              </a:lnSpc>
              <a:spcBef>
                <a:spcPts val="600"/>
              </a:spcBef>
              <a:buSzPct val="100000"/>
              <a:buFont typeface="Helvetica"/>
              <a:buChar char="✓"/>
              <a:defRPr sz="2000" b="1">
                <a:solidFill>
                  <a:srgbClr val="FFFFFF"/>
                </a:solidFill>
                <a:latin typeface="+mj-lt"/>
                <a:ea typeface="+mj-ea"/>
                <a:cs typeface="+mj-cs"/>
                <a:sym typeface="微软雅黑" panose="020B0503020204020204" charset="-122"/>
              </a:defRPr>
            </a:pPr>
            <a:r>
              <a:rPr lang="zh-CN" sz="2400" dirty="0">
                <a:solidFill>
                  <a:srgbClr val="0C4861"/>
                </a:solidFill>
                <a:latin typeface="微软雅黑" panose="020B0503020204020204" charset="-122"/>
                <a:ea typeface="微软雅黑" panose="020B0503020204020204" charset="-122"/>
                <a:cs typeface="微软雅黑" panose="020B0503020204020204" charset="-122"/>
              </a:rPr>
              <a:t>精准投放受众</a:t>
            </a:r>
            <a:r>
              <a:rPr sz="2400" dirty="0" err="1">
                <a:solidFill>
                  <a:srgbClr val="0C4861"/>
                </a:solidFill>
                <a:latin typeface="微软雅黑" panose="020B0503020204020204" charset="-122"/>
                <a:ea typeface="微软雅黑" panose="020B0503020204020204" charset="-122"/>
                <a:cs typeface="微软雅黑" panose="020B0503020204020204" charset="-122"/>
              </a:rPr>
              <a:t>的好处</a:t>
            </a:r>
            <a:endParaRPr sz="2400" dirty="0">
              <a:solidFill>
                <a:srgbClr val="0C4861"/>
              </a:solidFill>
              <a:latin typeface="微软雅黑" panose="020B0503020204020204" charset="-122"/>
              <a:ea typeface="微软雅黑" panose="020B0503020204020204" charset="-122"/>
              <a:cs typeface="微软雅黑" panose="020B0503020204020204" charset="-122"/>
            </a:endParaRPr>
          </a:p>
          <a:p>
            <a:pPr>
              <a:lnSpc>
                <a:spcPct val="120000"/>
              </a:lnSpc>
              <a:defRPr sz="2000">
                <a:solidFill>
                  <a:srgbClr val="FFFFFF"/>
                </a:solidFill>
                <a:latin typeface="+mj-lt"/>
                <a:ea typeface="+mj-ea"/>
                <a:cs typeface="+mj-cs"/>
                <a:sym typeface="微软雅黑" panose="020B0503020204020204" charset="-122"/>
              </a:defRPr>
            </a:pPr>
            <a:r>
              <a:rPr sz="2400" dirty="0">
                <a:solidFill>
                  <a:srgbClr val="0C4861"/>
                </a:solidFill>
                <a:latin typeface="微软雅黑" panose="020B0503020204020204" charset="-122"/>
                <a:ea typeface="微软雅黑" panose="020B0503020204020204" charset="-122"/>
                <a:cs typeface="微软雅黑" panose="020B0503020204020204" charset="-122"/>
              </a:rPr>
              <a:t> </a:t>
            </a:r>
            <a:r>
              <a:rPr sz="2400" b="1" dirty="0">
                <a:solidFill>
                  <a:srgbClr val="0C4861"/>
                </a:solidFill>
                <a:latin typeface="微软雅黑" panose="020B0503020204020204" charset="-122"/>
                <a:ea typeface="微软雅黑" panose="020B0503020204020204" charset="-122"/>
                <a:cs typeface="微软雅黑" panose="020B0503020204020204" charset="-122"/>
              </a:rPr>
              <a:t>   </a:t>
            </a:r>
            <a:r>
              <a:rPr lang="en-US" sz="2400" b="1" dirty="0">
                <a:solidFill>
                  <a:srgbClr val="0C4861"/>
                </a:solidFill>
                <a:latin typeface="微软雅黑" panose="020B0503020204020204" charset="-122"/>
                <a:ea typeface="微软雅黑" panose="020B0503020204020204" charset="-122"/>
                <a:cs typeface="微软雅黑" panose="020B0503020204020204" charset="-122"/>
              </a:rPr>
              <a:t>1</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rPr>
              <a:t>、</a:t>
            </a:r>
            <a:r>
              <a:rPr sz="2400" b="1" dirty="0" err="1">
                <a:solidFill>
                  <a:srgbClr val="0C4861"/>
                </a:solidFill>
                <a:latin typeface="微软雅黑" panose="020B0503020204020204" charset="-122"/>
                <a:ea typeface="微软雅黑" panose="020B0503020204020204" charset="-122"/>
                <a:cs typeface="微软雅黑" panose="020B0503020204020204" charset="-122"/>
              </a:rPr>
              <a:t>对广告主</a:t>
            </a:r>
            <a:r>
              <a:rPr lang="en-US" sz="2400" b="1" dirty="0">
                <a:solidFill>
                  <a:srgbClr val="0C4861"/>
                </a:solidFill>
                <a:latin typeface="微软雅黑" panose="020B0503020204020204" charset="-122"/>
                <a:ea typeface="微软雅黑" panose="020B0503020204020204" charset="-122"/>
                <a:cs typeface="微软雅黑" panose="020B0503020204020204" charset="-122"/>
              </a:rPr>
              <a:t>—</a:t>
            </a:r>
            <a:r>
              <a:rPr lang="zh-CN" sz="2400" b="1" dirty="0">
                <a:solidFill>
                  <a:srgbClr val="0C4861"/>
                </a:solidFill>
                <a:latin typeface="微软雅黑" panose="020B0503020204020204" charset="-122"/>
                <a:ea typeface="微软雅黑" panose="020B0503020204020204" charset="-122"/>
                <a:cs typeface="微软雅黑" panose="020B0503020204020204" charset="-122"/>
              </a:rPr>
              <a:t>低成本，高成效</a:t>
            </a:r>
            <a:endParaRPr lang="zh-CN" sz="2400" b="1" dirty="0">
              <a:solidFill>
                <a:srgbClr val="0C4861"/>
              </a:solidFill>
              <a:latin typeface="微软雅黑" panose="020B0503020204020204" charset="-122"/>
              <a:ea typeface="微软雅黑" panose="020B0503020204020204" charset="-122"/>
              <a:cs typeface="微软雅黑" panose="020B0503020204020204" charset="-122"/>
            </a:endParaRPr>
          </a:p>
          <a:p>
            <a:pPr>
              <a:lnSpc>
                <a:spcPct val="120000"/>
              </a:lnSpc>
              <a:defRPr sz="2000">
                <a:solidFill>
                  <a:srgbClr val="FFFFFF"/>
                </a:solidFill>
                <a:latin typeface="+mj-lt"/>
                <a:ea typeface="+mj-ea"/>
                <a:cs typeface="+mj-cs"/>
                <a:sym typeface="微软雅黑" panose="020B0503020204020204" charset="-122"/>
              </a:defRPr>
            </a:pPr>
            <a:r>
              <a:rPr sz="2400" b="1" dirty="0">
                <a:solidFill>
                  <a:srgbClr val="0C4861"/>
                </a:solidFill>
                <a:latin typeface="微软雅黑" panose="020B0503020204020204" charset="-122"/>
                <a:ea typeface="微软雅黑" panose="020B0503020204020204" charset="-122"/>
                <a:cs typeface="微软雅黑" panose="020B0503020204020204" charset="-122"/>
              </a:rPr>
              <a:t>    </a:t>
            </a:r>
            <a:r>
              <a:rPr lang="en-US" sz="2400" b="1" dirty="0">
                <a:solidFill>
                  <a:srgbClr val="0C4861"/>
                </a:solidFill>
                <a:latin typeface="微软雅黑" panose="020B0503020204020204" charset="-122"/>
                <a:ea typeface="微软雅黑" panose="020B0503020204020204" charset="-122"/>
                <a:cs typeface="微软雅黑" panose="020B0503020204020204" charset="-122"/>
              </a:rPr>
              <a:t>2</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rPr>
              <a:t>、</a:t>
            </a:r>
            <a:r>
              <a:rPr sz="2400" b="1" dirty="0" err="1">
                <a:solidFill>
                  <a:srgbClr val="0C4861"/>
                </a:solidFill>
                <a:latin typeface="微软雅黑" panose="020B0503020204020204" charset="-122"/>
                <a:ea typeface="微软雅黑" panose="020B0503020204020204" charset="-122"/>
                <a:cs typeface="微软雅黑" panose="020B0503020204020204" charset="-122"/>
              </a:rPr>
              <a:t>对广告受众</a:t>
            </a:r>
            <a:r>
              <a:rPr lang="en-US" sz="2400" b="1" dirty="0">
                <a:solidFill>
                  <a:srgbClr val="0C4861"/>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C4861"/>
                </a:solidFill>
                <a:latin typeface="微软雅黑" panose="020B0503020204020204" charset="-122"/>
                <a:ea typeface="微软雅黑" panose="020B0503020204020204" charset="-122"/>
                <a:cs typeface="微软雅黑" panose="020B0503020204020204" charset="-122"/>
              </a:rPr>
              <a:t>较好的用户体验感</a:t>
            </a:r>
            <a:endParaRPr lang="zh-CN" altLang="en-US" sz="2400" b="1" dirty="0">
              <a:solidFill>
                <a:srgbClr val="0C4861"/>
              </a:solidFill>
              <a:latin typeface="微软雅黑" panose="020B0503020204020204" charset="-122"/>
              <a:ea typeface="微软雅黑" panose="020B0503020204020204" charset="-122"/>
              <a:cs typeface="微软雅黑" panose="020B0503020204020204" charset="-122"/>
            </a:endParaRPr>
          </a:p>
        </p:txBody>
      </p:sp>
      <p:pic>
        <p:nvPicPr>
          <p:cNvPr id="10" name="图片 9"/>
          <p:cNvPicPr>
            <a:picLocks noChangeAspect="1"/>
          </p:cNvPicPr>
          <p:nvPr/>
        </p:nvPicPr>
        <p:blipFill>
          <a:blip r:embed="rId1"/>
          <a:stretch>
            <a:fillRect/>
          </a:stretch>
        </p:blipFill>
        <p:spPr>
          <a:xfrm>
            <a:off x="1364558" y="3771243"/>
            <a:ext cx="3926635" cy="1683297"/>
          </a:xfrm>
          <a:prstGeom prst="rect">
            <a:avLst/>
          </a:prstGeom>
        </p:spPr>
      </p:pic>
      <p:pic>
        <p:nvPicPr>
          <p:cNvPr id="22" name="图片 21"/>
          <p:cNvPicPr>
            <a:picLocks noChangeAspect="1"/>
          </p:cNvPicPr>
          <p:nvPr/>
        </p:nvPicPr>
        <p:blipFill>
          <a:blip r:embed="rId2"/>
          <a:stretch>
            <a:fillRect/>
          </a:stretch>
        </p:blipFill>
        <p:spPr>
          <a:xfrm>
            <a:off x="1981117" y="1796517"/>
            <a:ext cx="2692895" cy="1697902"/>
          </a:xfrm>
          <a:prstGeom prst="rect">
            <a:avLst/>
          </a:prstGeom>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spc="0" dirty="0">
                <a:ln>
                  <a:noFill/>
                </a:ln>
                <a:effectLst/>
                <a:sym typeface="Arial" panose="020B0604020202020204"/>
              </a:rPr>
              <a:t>大数据分析</a:t>
            </a:r>
            <a:endParaRPr lang="zh-CN" altLang="en-US" sz="2800" spc="0" dirty="0">
              <a:ln>
                <a:noFill/>
              </a:ln>
              <a:effectLst/>
              <a:sym typeface="Arial" panose="020B0604020202020204"/>
            </a:endParaRPr>
          </a:p>
        </p:txBody>
      </p:sp>
      <p:pic>
        <p:nvPicPr>
          <p:cNvPr id="2" name="图片 1"/>
          <p:cNvPicPr>
            <a:picLocks noChangeAspect="1"/>
          </p:cNvPicPr>
          <p:nvPr/>
        </p:nvPicPr>
        <p:blipFill>
          <a:blip r:embed="rId1"/>
          <a:stretch>
            <a:fillRect/>
          </a:stretch>
        </p:blipFill>
        <p:spPr>
          <a:xfrm>
            <a:off x="0" y="806450"/>
            <a:ext cx="9424035" cy="6051550"/>
          </a:xfrm>
          <a:prstGeom prst="rect">
            <a:avLst/>
          </a:prstGeom>
        </p:spPr>
      </p:pic>
      <p:sp>
        <p:nvSpPr>
          <p:cNvPr id="3" name="文本框 2"/>
          <p:cNvSpPr txBox="1"/>
          <p:nvPr/>
        </p:nvSpPr>
        <p:spPr>
          <a:xfrm>
            <a:off x="9424035" y="3376930"/>
            <a:ext cx="110109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altLang="zh-CN" b="1">
                <a:solidFill>
                  <a:srgbClr val="0C4861"/>
                </a:solidFill>
                <a:latin typeface="微软雅黑" panose="020B0503020204020204" charset="-122"/>
                <a:ea typeface="微软雅黑" panose="020B0503020204020204" charset="-122"/>
                <a:cs typeface="微软雅黑" panose="020B0503020204020204" charset="-122"/>
                <a:sym typeface="+mn-ea"/>
              </a:rPr>
              <a:t>Facebook</a:t>
            </a:r>
            <a:endParaRPr kumimoji="0" lang="en-US" altLang="zh-CN" sz="1800" b="1"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4" name="文本框 3"/>
          <p:cNvSpPr txBox="1"/>
          <p:nvPr/>
        </p:nvSpPr>
        <p:spPr>
          <a:xfrm>
            <a:off x="10384155" y="4663440"/>
            <a:ext cx="91440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zh-CN" altLang="en-US" b="1">
                <a:solidFill>
                  <a:srgbClr val="0C4861"/>
                </a:solidFill>
                <a:latin typeface="微软雅黑" panose="020B0503020204020204" charset="-122"/>
                <a:ea typeface="微软雅黑" panose="020B0503020204020204" charset="-122"/>
                <a:cs typeface="微软雅黑" panose="020B0503020204020204" charset="-122"/>
                <a:sym typeface="+mn-ea"/>
              </a:rPr>
              <a:t>个人用户</a:t>
            </a:r>
            <a:endParaRPr kumimoji="0" lang="en-US" altLang="zh-CN" sz="1800" b="1"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
        <p:nvSpPr>
          <p:cNvPr id="6" name="文本框 5"/>
          <p:cNvSpPr txBox="1"/>
          <p:nvPr/>
        </p:nvSpPr>
        <p:spPr>
          <a:xfrm>
            <a:off x="10384155" y="1883410"/>
            <a:ext cx="68580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zh-CN" altLang="en-US" b="1">
                <a:solidFill>
                  <a:srgbClr val="0C4861"/>
                </a:solidFill>
                <a:latin typeface="微软雅黑" panose="020B0503020204020204" charset="-122"/>
                <a:ea typeface="微软雅黑" panose="020B0503020204020204" charset="-122"/>
                <a:cs typeface="微软雅黑" panose="020B0503020204020204" charset="-122"/>
                <a:sym typeface="+mn-ea"/>
              </a:rPr>
              <a:t>广告主</a:t>
            </a:r>
            <a:endParaRPr lang="zh-CN" altLang="en-US" b="1">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11184255" y="3376930"/>
            <a:ext cx="91440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zh-CN" altLang="en-US" b="1">
                <a:solidFill>
                  <a:srgbClr val="0C4861"/>
                </a:solidFill>
                <a:latin typeface="微软雅黑" panose="020B0503020204020204" charset="-122"/>
                <a:ea typeface="微软雅黑" panose="020B0503020204020204" charset="-122"/>
                <a:cs typeface="微软雅黑" panose="020B0503020204020204" charset="-122"/>
                <a:sym typeface="+mn-ea"/>
              </a:rPr>
              <a:t>站外网站</a:t>
            </a:r>
            <a:endParaRPr lang="zh-CN" altLang="en-US" b="1">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cxnSp>
        <p:nvCxnSpPr>
          <p:cNvPr id="11" name="直接箭头连接符 10"/>
          <p:cNvCxnSpPr>
            <a:stCxn id="4" idx="0"/>
            <a:endCxn id="7" idx="2"/>
          </p:cNvCxnSpPr>
          <p:nvPr/>
        </p:nvCxnSpPr>
        <p:spPr>
          <a:xfrm flipV="1">
            <a:off x="10841355" y="3653790"/>
            <a:ext cx="800100" cy="1009650"/>
          </a:xfrm>
          <a:prstGeom prst="straightConnector1">
            <a:avLst/>
          </a:prstGeom>
          <a:noFill/>
          <a:ln w="12700" cap="flat">
            <a:solidFill>
              <a:schemeClr val="accent1"/>
            </a:solidFill>
            <a:prstDash val="solid"/>
            <a:miter lim="800000"/>
            <a:tailEnd type="arrow"/>
          </a:ln>
        </p:spPr>
        <p:style>
          <a:lnRef idx="0">
            <a:srgbClr val="FFFFFF"/>
          </a:lnRef>
          <a:fillRef idx="0">
            <a:srgbClr val="FFFFFF"/>
          </a:fillRef>
          <a:effectRef idx="0">
            <a:srgbClr val="FFFFFF"/>
          </a:effectRef>
          <a:fontRef idx="none"/>
        </p:style>
      </p:cxnSp>
      <p:cxnSp>
        <p:nvCxnSpPr>
          <p:cNvPr id="12" name="直接箭头连接符 11"/>
          <p:cNvCxnSpPr>
            <a:stCxn id="4" idx="0"/>
            <a:endCxn id="3" idx="2"/>
          </p:cNvCxnSpPr>
          <p:nvPr/>
        </p:nvCxnSpPr>
        <p:spPr>
          <a:xfrm flipH="1" flipV="1">
            <a:off x="9974580" y="3653790"/>
            <a:ext cx="866775" cy="1009650"/>
          </a:xfrm>
          <a:prstGeom prst="straightConnector1">
            <a:avLst/>
          </a:prstGeom>
          <a:noFill/>
          <a:ln w="12700" cap="flat">
            <a:solidFill>
              <a:schemeClr val="accent1"/>
            </a:solidFill>
            <a:prstDash val="solid"/>
            <a:miter lim="800000"/>
            <a:tailEnd type="arrow"/>
          </a:ln>
        </p:spPr>
        <p:style>
          <a:lnRef idx="0">
            <a:srgbClr val="FFFFFF"/>
          </a:lnRef>
          <a:fillRef idx="0">
            <a:srgbClr val="FFFFFF"/>
          </a:fillRef>
          <a:effectRef idx="0">
            <a:srgbClr val="FFFFFF"/>
          </a:effectRef>
          <a:fontRef idx="none"/>
        </p:style>
      </p:cxnSp>
      <p:cxnSp>
        <p:nvCxnSpPr>
          <p:cNvPr id="13" name="直接箭头连接符 12"/>
          <p:cNvCxnSpPr>
            <a:stCxn id="7" idx="1"/>
            <a:endCxn id="3" idx="3"/>
          </p:cNvCxnSpPr>
          <p:nvPr/>
        </p:nvCxnSpPr>
        <p:spPr>
          <a:xfrm flipH="1">
            <a:off x="10525125" y="3515360"/>
            <a:ext cx="659130" cy="0"/>
          </a:xfrm>
          <a:prstGeom prst="straightConnector1">
            <a:avLst/>
          </a:prstGeom>
          <a:noFill/>
          <a:ln w="12700" cap="flat">
            <a:solidFill>
              <a:schemeClr val="accent1"/>
            </a:solidFill>
            <a:prstDash val="solid"/>
            <a:miter lim="800000"/>
            <a:tailEnd type="arrow"/>
          </a:ln>
        </p:spPr>
        <p:style>
          <a:lnRef idx="0">
            <a:srgbClr val="FFFFFF"/>
          </a:lnRef>
          <a:fillRef idx="0">
            <a:srgbClr val="FFFFFF"/>
          </a:fillRef>
          <a:effectRef idx="0">
            <a:srgbClr val="FFFFFF"/>
          </a:effectRef>
          <a:fontRef idx="none"/>
        </p:style>
      </p:cxnSp>
      <p:cxnSp>
        <p:nvCxnSpPr>
          <p:cNvPr id="14" name="直接箭头连接符 13"/>
          <p:cNvCxnSpPr>
            <a:stCxn id="3" idx="0"/>
            <a:endCxn id="6" idx="2"/>
          </p:cNvCxnSpPr>
          <p:nvPr/>
        </p:nvCxnSpPr>
        <p:spPr>
          <a:xfrm flipV="1">
            <a:off x="9974580" y="2160270"/>
            <a:ext cx="752475" cy="1216660"/>
          </a:xfrm>
          <a:prstGeom prst="straightConnector1">
            <a:avLst/>
          </a:prstGeom>
          <a:noFill/>
          <a:ln w="12700" cap="flat">
            <a:solidFill>
              <a:schemeClr val="accent1"/>
            </a:solidFill>
            <a:prstDash val="solid"/>
            <a:miter lim="800000"/>
            <a:tailEnd type="arrow"/>
          </a:ln>
        </p:spPr>
        <p:style>
          <a:lnRef idx="0">
            <a:srgbClr val="FFFFFF"/>
          </a:lnRef>
          <a:fillRef idx="0">
            <a:srgbClr val="FFFFFF"/>
          </a:fillRef>
          <a:effectRef idx="0">
            <a:srgbClr val="FFFFFF"/>
          </a:effectRef>
          <a:fontRef idx="none"/>
        </p:style>
      </p:cxnSp>
      <p:sp>
        <p:nvSpPr>
          <p:cNvPr id="15" name="文本框 14"/>
          <p:cNvSpPr txBox="1"/>
          <p:nvPr/>
        </p:nvSpPr>
        <p:spPr>
          <a:xfrm>
            <a:off x="10626090" y="4125595"/>
            <a:ext cx="45720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zh-CN" altLang="en-US">
                <a:solidFill>
                  <a:schemeClr val="accent2"/>
                </a:solidFill>
                <a:latin typeface="微软雅黑" panose="020B0503020204020204" charset="-122"/>
                <a:ea typeface="微软雅黑" panose="020B0503020204020204" charset="-122"/>
                <a:cs typeface="微软雅黑" panose="020B0503020204020204" charset="-122"/>
                <a:sym typeface="+mn-ea"/>
              </a:rPr>
              <a:t>浏览</a:t>
            </a:r>
            <a:endParaRPr lang="zh-CN" altLang="en-US">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cxnSp>
        <p:nvCxnSpPr>
          <p:cNvPr id="17" name="直接箭头连接符 16"/>
          <p:cNvCxnSpPr>
            <a:stCxn id="7" idx="0"/>
          </p:cNvCxnSpPr>
          <p:nvPr/>
        </p:nvCxnSpPr>
        <p:spPr>
          <a:xfrm flipH="1" flipV="1">
            <a:off x="10727055" y="2160270"/>
            <a:ext cx="914400" cy="1216660"/>
          </a:xfrm>
          <a:prstGeom prst="straightConnector1">
            <a:avLst/>
          </a:prstGeom>
          <a:noFill/>
          <a:ln w="12700" cap="flat">
            <a:solidFill>
              <a:schemeClr val="accent1"/>
            </a:solidFill>
            <a:prstDash val="solid"/>
            <a:miter lim="800000"/>
            <a:tailEnd type="arrow"/>
          </a:ln>
        </p:spPr>
        <p:style>
          <a:lnRef idx="0">
            <a:srgbClr val="FFFFFF"/>
          </a:lnRef>
          <a:fillRef idx="0">
            <a:srgbClr val="FFFFFF"/>
          </a:fillRef>
          <a:effectRef idx="0">
            <a:srgbClr val="FFFFFF"/>
          </a:effectRef>
          <a:fontRef idx="none"/>
        </p:style>
      </p:cxn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spc="0" dirty="0">
                <a:ln>
                  <a:noFill/>
                </a:ln>
                <a:effectLst/>
                <a:sym typeface="Arial" panose="020B0604020202020204"/>
              </a:rPr>
              <a:t>用户提供</a:t>
            </a:r>
            <a:endParaRPr lang="zh-CN" altLang="en-US" sz="2800" spc="0" dirty="0">
              <a:ln>
                <a:noFill/>
              </a:ln>
              <a:effectLst/>
              <a:sym typeface="Arial" panose="020B0604020202020204"/>
            </a:endParaRPr>
          </a:p>
        </p:txBody>
      </p:sp>
      <p:pic>
        <p:nvPicPr>
          <p:cNvPr id="3" name="图片 2"/>
          <p:cNvPicPr>
            <a:picLocks noChangeAspect="1"/>
          </p:cNvPicPr>
          <p:nvPr>
            <p:custDataLst>
              <p:tags r:id="rId1"/>
            </p:custDataLst>
          </p:nvPr>
        </p:nvPicPr>
        <p:blipFill>
          <a:blip r:embed="rId2"/>
          <a:stretch>
            <a:fillRect/>
          </a:stretch>
        </p:blipFill>
        <p:spPr>
          <a:xfrm>
            <a:off x="541655" y="1256665"/>
            <a:ext cx="6552565" cy="5088255"/>
          </a:xfrm>
          <a:prstGeom prst="rect">
            <a:avLst/>
          </a:prstGeom>
        </p:spPr>
      </p:pic>
      <p:pic>
        <p:nvPicPr>
          <p:cNvPr id="6" name="图片 5"/>
          <p:cNvPicPr>
            <a:picLocks noChangeAspect="1"/>
          </p:cNvPicPr>
          <p:nvPr/>
        </p:nvPicPr>
        <p:blipFill>
          <a:blip r:embed="rId3"/>
          <a:stretch>
            <a:fillRect/>
          </a:stretch>
        </p:blipFill>
        <p:spPr>
          <a:xfrm>
            <a:off x="7190105" y="1595755"/>
            <a:ext cx="4855845" cy="4410075"/>
          </a:xfrm>
          <a:prstGeom prst="rect">
            <a:avLst/>
          </a:prstGeom>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收集用户日常操作</a:t>
            </a:r>
            <a:endParaRPr lang="zh-CN" altLang="en-US" sz="2800" spc="0" dirty="0">
              <a:ln>
                <a:noFill/>
              </a:ln>
              <a:effectLst/>
              <a:sym typeface="Arial" panose="020B0604020202020204"/>
            </a:endParaRPr>
          </a:p>
        </p:txBody>
      </p:sp>
      <p:pic>
        <p:nvPicPr>
          <p:cNvPr id="4" name="图片 3"/>
          <p:cNvPicPr>
            <a:picLocks noChangeAspect="1"/>
          </p:cNvPicPr>
          <p:nvPr/>
        </p:nvPicPr>
        <p:blipFill>
          <a:blip r:embed="rId1"/>
          <a:stretch>
            <a:fillRect/>
          </a:stretch>
        </p:blipFill>
        <p:spPr>
          <a:xfrm>
            <a:off x="635000" y="1090930"/>
            <a:ext cx="4744720" cy="5307965"/>
          </a:xfrm>
          <a:prstGeom prst="rect">
            <a:avLst/>
          </a:prstGeom>
        </p:spPr>
      </p:pic>
      <p:pic>
        <p:nvPicPr>
          <p:cNvPr id="10" name="图片 9"/>
          <p:cNvPicPr>
            <a:picLocks noChangeAspect="1"/>
          </p:cNvPicPr>
          <p:nvPr/>
        </p:nvPicPr>
        <p:blipFill>
          <a:blip r:embed="rId2"/>
          <a:stretch>
            <a:fillRect/>
          </a:stretch>
        </p:blipFill>
        <p:spPr>
          <a:xfrm>
            <a:off x="5818837" y="1091052"/>
            <a:ext cx="5143232" cy="2162062"/>
          </a:xfrm>
          <a:prstGeom prst="rect">
            <a:avLst/>
          </a:prstGeom>
        </p:spPr>
      </p:pic>
      <p:pic>
        <p:nvPicPr>
          <p:cNvPr id="13" name="图片 12"/>
          <p:cNvPicPr>
            <a:picLocks noChangeAspect="1"/>
          </p:cNvPicPr>
          <p:nvPr/>
        </p:nvPicPr>
        <p:blipFill>
          <a:blip r:embed="rId3"/>
          <a:stretch>
            <a:fillRect/>
          </a:stretch>
        </p:blipFill>
        <p:spPr>
          <a:xfrm>
            <a:off x="5759150" y="3850618"/>
            <a:ext cx="6200452" cy="1914425"/>
          </a:xfrm>
          <a:prstGeom prst="rect">
            <a:avLst/>
          </a:prstGeom>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广告投放系统自动优化</a:t>
            </a:r>
            <a:endParaRPr lang="zh-CN" altLang="en-US" sz="2800" spc="0" dirty="0">
              <a:ln>
                <a:noFill/>
              </a:ln>
              <a:effectLst/>
              <a:sym typeface="Arial" panose="020B0604020202020204"/>
            </a:endParaRPr>
          </a:p>
        </p:txBody>
      </p:sp>
      <p:pic>
        <p:nvPicPr>
          <p:cNvPr id="2" name="图片 1"/>
          <p:cNvPicPr>
            <a:picLocks noChangeAspect="1"/>
          </p:cNvPicPr>
          <p:nvPr/>
        </p:nvPicPr>
        <p:blipFill>
          <a:blip r:embed="rId1"/>
          <a:stretch>
            <a:fillRect/>
          </a:stretch>
        </p:blipFill>
        <p:spPr>
          <a:xfrm>
            <a:off x="8254599" y="1167252"/>
            <a:ext cx="2289056" cy="3207218"/>
          </a:xfrm>
          <a:prstGeom prst="rect">
            <a:avLst/>
          </a:prstGeom>
        </p:spPr>
      </p:pic>
      <p:pic>
        <p:nvPicPr>
          <p:cNvPr id="8" name="图片 7"/>
          <p:cNvPicPr>
            <a:picLocks noChangeAspect="1"/>
          </p:cNvPicPr>
          <p:nvPr/>
        </p:nvPicPr>
        <p:blipFill>
          <a:blip r:embed="rId2"/>
          <a:stretch>
            <a:fillRect/>
          </a:stretch>
        </p:blipFill>
        <p:spPr>
          <a:xfrm>
            <a:off x="7382140" y="4432887"/>
            <a:ext cx="4034580" cy="2050308"/>
          </a:xfrm>
          <a:prstGeom prst="rect">
            <a:avLst/>
          </a:prstGeom>
        </p:spPr>
      </p:pic>
      <p:pic>
        <p:nvPicPr>
          <p:cNvPr id="5" name="图片 4"/>
          <p:cNvPicPr>
            <a:picLocks noChangeAspect="1"/>
          </p:cNvPicPr>
          <p:nvPr/>
        </p:nvPicPr>
        <p:blipFill>
          <a:blip r:embed="rId3"/>
          <a:stretch>
            <a:fillRect/>
          </a:stretch>
        </p:blipFill>
        <p:spPr>
          <a:xfrm>
            <a:off x="879444" y="1167252"/>
            <a:ext cx="6380148" cy="5315943"/>
          </a:xfrm>
          <a:prstGeom prst="rect">
            <a:avLst/>
          </a:prstGeom>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18"/>
          <p:cNvSpPr/>
          <p:nvPr>
            <p:custDataLst>
              <p:tags r:id="rId1"/>
            </p:custDataLst>
          </p:nvPr>
        </p:nvSpPr>
        <p:spPr>
          <a:xfrm rot="1684322">
            <a:off x="5528469" y="4524333"/>
            <a:ext cx="1198838" cy="871003"/>
          </a:xfrm>
          <a:custGeom>
            <a:avLst/>
            <a:gdLst>
              <a:gd name="connsiteX0" fmla="*/ 0 w 1917700"/>
              <a:gd name="connsiteY0" fmla="*/ 0 h 924719"/>
              <a:gd name="connsiteX1" fmla="*/ 6510 w 1917700"/>
              <a:gd name="connsiteY1" fmla="*/ 0 h 924719"/>
              <a:gd name="connsiteX2" fmla="*/ 56334 w 1917700"/>
              <a:gd name="connsiteY2" fmla="*/ 29143 h 924719"/>
              <a:gd name="connsiteX3" fmla="*/ 958850 w 1917700"/>
              <a:gd name="connsiteY3" fmla="*/ 209550 h 924719"/>
              <a:gd name="connsiteX4" fmla="*/ 1861366 w 1917700"/>
              <a:gd name="connsiteY4" fmla="*/ 29143 h 924719"/>
              <a:gd name="connsiteX5" fmla="*/ 1911191 w 1917700"/>
              <a:gd name="connsiteY5" fmla="*/ 0 h 924719"/>
              <a:gd name="connsiteX6" fmla="*/ 1917700 w 1917700"/>
              <a:gd name="connsiteY6" fmla="*/ 0 h 924719"/>
              <a:gd name="connsiteX7" fmla="*/ 1917700 w 1917700"/>
              <a:gd name="connsiteY7" fmla="*/ 924719 h 924719"/>
              <a:gd name="connsiteX8" fmla="*/ 1911191 w 1917700"/>
              <a:gd name="connsiteY8" fmla="*/ 924719 h 924719"/>
              <a:gd name="connsiteX9" fmla="*/ 1861366 w 1917700"/>
              <a:gd name="connsiteY9" fmla="*/ 895577 h 924719"/>
              <a:gd name="connsiteX10" fmla="*/ 958850 w 1917700"/>
              <a:gd name="connsiteY10" fmla="*/ 715169 h 924719"/>
              <a:gd name="connsiteX11" fmla="*/ 56334 w 1917700"/>
              <a:gd name="connsiteY11" fmla="*/ 895577 h 924719"/>
              <a:gd name="connsiteX12" fmla="*/ 6510 w 1917700"/>
              <a:gd name="connsiteY12" fmla="*/ 924719 h 924719"/>
              <a:gd name="connsiteX13" fmla="*/ 0 w 1917700"/>
              <a:gd name="connsiteY13" fmla="*/ 924719 h 92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7700" h="924719">
                <a:moveTo>
                  <a:pt x="0" y="0"/>
                </a:moveTo>
                <a:lnTo>
                  <a:pt x="6510" y="0"/>
                </a:lnTo>
                <a:lnTo>
                  <a:pt x="56334" y="29143"/>
                </a:lnTo>
                <a:cubicBezTo>
                  <a:pt x="287308" y="140608"/>
                  <a:pt x="606396" y="209550"/>
                  <a:pt x="958850" y="209550"/>
                </a:cubicBezTo>
                <a:cubicBezTo>
                  <a:pt x="1311305" y="209550"/>
                  <a:pt x="1630392" y="140608"/>
                  <a:pt x="1861366" y="29143"/>
                </a:cubicBezTo>
                <a:lnTo>
                  <a:pt x="1911191" y="0"/>
                </a:lnTo>
                <a:lnTo>
                  <a:pt x="1917700" y="0"/>
                </a:lnTo>
                <a:lnTo>
                  <a:pt x="1917700" y="924719"/>
                </a:lnTo>
                <a:lnTo>
                  <a:pt x="1911191" y="924719"/>
                </a:lnTo>
                <a:lnTo>
                  <a:pt x="1861366" y="895577"/>
                </a:lnTo>
                <a:cubicBezTo>
                  <a:pt x="1630392" y="784112"/>
                  <a:pt x="1311305" y="715169"/>
                  <a:pt x="958850" y="715169"/>
                </a:cubicBezTo>
                <a:cubicBezTo>
                  <a:pt x="606396" y="715169"/>
                  <a:pt x="287308" y="784112"/>
                  <a:pt x="56334" y="895577"/>
                </a:cubicBezTo>
                <a:lnTo>
                  <a:pt x="6510" y="924719"/>
                </a:lnTo>
                <a:lnTo>
                  <a:pt x="0" y="924719"/>
                </a:lnTo>
                <a:close/>
              </a:path>
            </a:pathLst>
          </a:custGeom>
          <a:solidFill>
            <a:srgbClr val="EBEBEB"/>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ctr">
              <a:lnSpc>
                <a:spcPct val="130000"/>
              </a:lnSpc>
            </a:pPr>
            <a:endParaRPr lang="zh-CN" altLang="en-US" sz="2400" kern="0">
              <a:solidFill>
                <a:srgbClr val="FFFFFF"/>
              </a:solidFill>
              <a:sym typeface="Arial" panose="020B0604020202020204" pitchFamily="34" charset="0"/>
            </a:endParaRPr>
          </a:p>
        </p:txBody>
      </p:sp>
      <p:sp>
        <p:nvSpPr>
          <p:cNvPr id="17" name="任意多边形 16"/>
          <p:cNvSpPr/>
          <p:nvPr>
            <p:custDataLst>
              <p:tags r:id="rId2"/>
            </p:custDataLst>
          </p:nvPr>
        </p:nvSpPr>
        <p:spPr>
          <a:xfrm rot="19858074">
            <a:off x="5567253" y="2610821"/>
            <a:ext cx="1278925" cy="871003"/>
          </a:xfrm>
          <a:custGeom>
            <a:avLst/>
            <a:gdLst>
              <a:gd name="connsiteX0" fmla="*/ 0 w 1917700"/>
              <a:gd name="connsiteY0" fmla="*/ 0 h 924719"/>
              <a:gd name="connsiteX1" fmla="*/ 6510 w 1917700"/>
              <a:gd name="connsiteY1" fmla="*/ 0 h 924719"/>
              <a:gd name="connsiteX2" fmla="*/ 56334 w 1917700"/>
              <a:gd name="connsiteY2" fmla="*/ 29143 h 924719"/>
              <a:gd name="connsiteX3" fmla="*/ 958850 w 1917700"/>
              <a:gd name="connsiteY3" fmla="*/ 209550 h 924719"/>
              <a:gd name="connsiteX4" fmla="*/ 1861366 w 1917700"/>
              <a:gd name="connsiteY4" fmla="*/ 29143 h 924719"/>
              <a:gd name="connsiteX5" fmla="*/ 1911191 w 1917700"/>
              <a:gd name="connsiteY5" fmla="*/ 0 h 924719"/>
              <a:gd name="connsiteX6" fmla="*/ 1917700 w 1917700"/>
              <a:gd name="connsiteY6" fmla="*/ 0 h 924719"/>
              <a:gd name="connsiteX7" fmla="*/ 1917700 w 1917700"/>
              <a:gd name="connsiteY7" fmla="*/ 924719 h 924719"/>
              <a:gd name="connsiteX8" fmla="*/ 1911191 w 1917700"/>
              <a:gd name="connsiteY8" fmla="*/ 924719 h 924719"/>
              <a:gd name="connsiteX9" fmla="*/ 1861366 w 1917700"/>
              <a:gd name="connsiteY9" fmla="*/ 895577 h 924719"/>
              <a:gd name="connsiteX10" fmla="*/ 958850 w 1917700"/>
              <a:gd name="connsiteY10" fmla="*/ 715169 h 924719"/>
              <a:gd name="connsiteX11" fmla="*/ 56334 w 1917700"/>
              <a:gd name="connsiteY11" fmla="*/ 895577 h 924719"/>
              <a:gd name="connsiteX12" fmla="*/ 6510 w 1917700"/>
              <a:gd name="connsiteY12" fmla="*/ 924719 h 924719"/>
              <a:gd name="connsiteX13" fmla="*/ 0 w 1917700"/>
              <a:gd name="connsiteY13" fmla="*/ 924719 h 92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7700" h="924719">
                <a:moveTo>
                  <a:pt x="0" y="0"/>
                </a:moveTo>
                <a:lnTo>
                  <a:pt x="6510" y="0"/>
                </a:lnTo>
                <a:lnTo>
                  <a:pt x="56334" y="29143"/>
                </a:lnTo>
                <a:cubicBezTo>
                  <a:pt x="287308" y="140608"/>
                  <a:pt x="606396" y="209550"/>
                  <a:pt x="958850" y="209550"/>
                </a:cubicBezTo>
                <a:cubicBezTo>
                  <a:pt x="1311305" y="209550"/>
                  <a:pt x="1630392" y="140608"/>
                  <a:pt x="1861366" y="29143"/>
                </a:cubicBezTo>
                <a:lnTo>
                  <a:pt x="1911191" y="0"/>
                </a:lnTo>
                <a:lnTo>
                  <a:pt x="1917700" y="0"/>
                </a:lnTo>
                <a:lnTo>
                  <a:pt x="1917700" y="924719"/>
                </a:lnTo>
                <a:lnTo>
                  <a:pt x="1911191" y="924719"/>
                </a:lnTo>
                <a:lnTo>
                  <a:pt x="1861366" y="895577"/>
                </a:lnTo>
                <a:cubicBezTo>
                  <a:pt x="1630392" y="784112"/>
                  <a:pt x="1311305" y="715169"/>
                  <a:pt x="958850" y="715169"/>
                </a:cubicBezTo>
                <a:cubicBezTo>
                  <a:pt x="606396" y="715169"/>
                  <a:pt x="287308" y="784112"/>
                  <a:pt x="56334" y="895577"/>
                </a:cubicBezTo>
                <a:lnTo>
                  <a:pt x="6510" y="924719"/>
                </a:lnTo>
                <a:lnTo>
                  <a:pt x="0" y="924719"/>
                </a:lnTo>
                <a:close/>
              </a:path>
            </a:pathLst>
          </a:custGeom>
          <a:solidFill>
            <a:srgbClr val="EBEBEB"/>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ctr">
              <a:lnSpc>
                <a:spcPct val="130000"/>
              </a:lnSpc>
            </a:pPr>
            <a:endParaRPr lang="zh-CN" altLang="en-US" sz="2400" kern="0">
              <a:solidFill>
                <a:srgbClr val="FFFFFF"/>
              </a:solidFill>
              <a:sym typeface="Arial" panose="020B0604020202020204" pitchFamily="34" charset="0"/>
            </a:endParaRPr>
          </a:p>
        </p:txBody>
      </p:sp>
      <p:sp>
        <p:nvSpPr>
          <p:cNvPr id="18" name="任意多边形 17"/>
          <p:cNvSpPr/>
          <p:nvPr>
            <p:custDataLst>
              <p:tags r:id="rId3"/>
            </p:custDataLst>
          </p:nvPr>
        </p:nvSpPr>
        <p:spPr>
          <a:xfrm rot="17886709">
            <a:off x="4876976" y="2113075"/>
            <a:ext cx="1015768" cy="871003"/>
          </a:xfrm>
          <a:custGeom>
            <a:avLst/>
            <a:gdLst>
              <a:gd name="connsiteX0" fmla="*/ 0 w 1917700"/>
              <a:gd name="connsiteY0" fmla="*/ 0 h 924719"/>
              <a:gd name="connsiteX1" fmla="*/ 6510 w 1917700"/>
              <a:gd name="connsiteY1" fmla="*/ 0 h 924719"/>
              <a:gd name="connsiteX2" fmla="*/ 56334 w 1917700"/>
              <a:gd name="connsiteY2" fmla="*/ 29143 h 924719"/>
              <a:gd name="connsiteX3" fmla="*/ 958850 w 1917700"/>
              <a:gd name="connsiteY3" fmla="*/ 209550 h 924719"/>
              <a:gd name="connsiteX4" fmla="*/ 1861366 w 1917700"/>
              <a:gd name="connsiteY4" fmla="*/ 29143 h 924719"/>
              <a:gd name="connsiteX5" fmla="*/ 1911191 w 1917700"/>
              <a:gd name="connsiteY5" fmla="*/ 0 h 924719"/>
              <a:gd name="connsiteX6" fmla="*/ 1917700 w 1917700"/>
              <a:gd name="connsiteY6" fmla="*/ 0 h 924719"/>
              <a:gd name="connsiteX7" fmla="*/ 1917700 w 1917700"/>
              <a:gd name="connsiteY7" fmla="*/ 924719 h 924719"/>
              <a:gd name="connsiteX8" fmla="*/ 1911191 w 1917700"/>
              <a:gd name="connsiteY8" fmla="*/ 924719 h 924719"/>
              <a:gd name="connsiteX9" fmla="*/ 1861366 w 1917700"/>
              <a:gd name="connsiteY9" fmla="*/ 895577 h 924719"/>
              <a:gd name="connsiteX10" fmla="*/ 958850 w 1917700"/>
              <a:gd name="connsiteY10" fmla="*/ 715169 h 924719"/>
              <a:gd name="connsiteX11" fmla="*/ 56334 w 1917700"/>
              <a:gd name="connsiteY11" fmla="*/ 895577 h 924719"/>
              <a:gd name="connsiteX12" fmla="*/ 6510 w 1917700"/>
              <a:gd name="connsiteY12" fmla="*/ 924719 h 924719"/>
              <a:gd name="connsiteX13" fmla="*/ 0 w 1917700"/>
              <a:gd name="connsiteY13" fmla="*/ 924719 h 92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7700" h="924719">
                <a:moveTo>
                  <a:pt x="0" y="0"/>
                </a:moveTo>
                <a:lnTo>
                  <a:pt x="6510" y="0"/>
                </a:lnTo>
                <a:lnTo>
                  <a:pt x="56334" y="29143"/>
                </a:lnTo>
                <a:cubicBezTo>
                  <a:pt x="287308" y="140608"/>
                  <a:pt x="606396" y="209550"/>
                  <a:pt x="958850" y="209550"/>
                </a:cubicBezTo>
                <a:cubicBezTo>
                  <a:pt x="1311305" y="209550"/>
                  <a:pt x="1630392" y="140608"/>
                  <a:pt x="1861366" y="29143"/>
                </a:cubicBezTo>
                <a:lnTo>
                  <a:pt x="1911191" y="0"/>
                </a:lnTo>
                <a:lnTo>
                  <a:pt x="1917700" y="0"/>
                </a:lnTo>
                <a:lnTo>
                  <a:pt x="1917700" y="924719"/>
                </a:lnTo>
                <a:lnTo>
                  <a:pt x="1911191" y="924719"/>
                </a:lnTo>
                <a:lnTo>
                  <a:pt x="1861366" y="895577"/>
                </a:lnTo>
                <a:cubicBezTo>
                  <a:pt x="1630392" y="784112"/>
                  <a:pt x="1311305" y="715169"/>
                  <a:pt x="958850" y="715169"/>
                </a:cubicBezTo>
                <a:cubicBezTo>
                  <a:pt x="606396" y="715169"/>
                  <a:pt x="287308" y="784112"/>
                  <a:pt x="56334" y="895577"/>
                </a:cubicBezTo>
                <a:lnTo>
                  <a:pt x="6510" y="924719"/>
                </a:lnTo>
                <a:lnTo>
                  <a:pt x="0" y="924719"/>
                </a:lnTo>
                <a:close/>
              </a:path>
            </a:pathLst>
          </a:custGeom>
          <a:solidFill>
            <a:srgbClr val="EBEBEB"/>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ctr">
              <a:lnSpc>
                <a:spcPct val="130000"/>
              </a:lnSpc>
            </a:pPr>
            <a:endParaRPr lang="zh-CN" altLang="en-US" sz="2400" kern="0">
              <a:solidFill>
                <a:srgbClr val="FFFFFF"/>
              </a:solidFill>
              <a:sym typeface="Arial" panose="020B0604020202020204" pitchFamily="34" charset="0"/>
            </a:endParaRPr>
          </a:p>
        </p:txBody>
      </p:sp>
      <p:sp>
        <p:nvSpPr>
          <p:cNvPr id="4" name="任意多边形 3"/>
          <p:cNvSpPr/>
          <p:nvPr>
            <p:custDataLst>
              <p:tags r:id="rId4"/>
            </p:custDataLst>
          </p:nvPr>
        </p:nvSpPr>
        <p:spPr>
          <a:xfrm>
            <a:off x="5904959" y="3558191"/>
            <a:ext cx="1311530" cy="871003"/>
          </a:xfrm>
          <a:custGeom>
            <a:avLst/>
            <a:gdLst>
              <a:gd name="connsiteX0" fmla="*/ 0 w 1917700"/>
              <a:gd name="connsiteY0" fmla="*/ 0 h 924719"/>
              <a:gd name="connsiteX1" fmla="*/ 6510 w 1917700"/>
              <a:gd name="connsiteY1" fmla="*/ 0 h 924719"/>
              <a:gd name="connsiteX2" fmla="*/ 56334 w 1917700"/>
              <a:gd name="connsiteY2" fmla="*/ 29143 h 924719"/>
              <a:gd name="connsiteX3" fmla="*/ 958850 w 1917700"/>
              <a:gd name="connsiteY3" fmla="*/ 209550 h 924719"/>
              <a:gd name="connsiteX4" fmla="*/ 1861366 w 1917700"/>
              <a:gd name="connsiteY4" fmla="*/ 29143 h 924719"/>
              <a:gd name="connsiteX5" fmla="*/ 1911191 w 1917700"/>
              <a:gd name="connsiteY5" fmla="*/ 0 h 924719"/>
              <a:gd name="connsiteX6" fmla="*/ 1917700 w 1917700"/>
              <a:gd name="connsiteY6" fmla="*/ 0 h 924719"/>
              <a:gd name="connsiteX7" fmla="*/ 1917700 w 1917700"/>
              <a:gd name="connsiteY7" fmla="*/ 924719 h 924719"/>
              <a:gd name="connsiteX8" fmla="*/ 1911191 w 1917700"/>
              <a:gd name="connsiteY8" fmla="*/ 924719 h 924719"/>
              <a:gd name="connsiteX9" fmla="*/ 1861366 w 1917700"/>
              <a:gd name="connsiteY9" fmla="*/ 895577 h 924719"/>
              <a:gd name="connsiteX10" fmla="*/ 958850 w 1917700"/>
              <a:gd name="connsiteY10" fmla="*/ 715169 h 924719"/>
              <a:gd name="connsiteX11" fmla="*/ 56334 w 1917700"/>
              <a:gd name="connsiteY11" fmla="*/ 895577 h 924719"/>
              <a:gd name="connsiteX12" fmla="*/ 6510 w 1917700"/>
              <a:gd name="connsiteY12" fmla="*/ 924719 h 924719"/>
              <a:gd name="connsiteX13" fmla="*/ 0 w 1917700"/>
              <a:gd name="connsiteY13" fmla="*/ 924719 h 92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7700" h="924719">
                <a:moveTo>
                  <a:pt x="0" y="0"/>
                </a:moveTo>
                <a:lnTo>
                  <a:pt x="6510" y="0"/>
                </a:lnTo>
                <a:lnTo>
                  <a:pt x="56334" y="29143"/>
                </a:lnTo>
                <a:cubicBezTo>
                  <a:pt x="287308" y="140608"/>
                  <a:pt x="606396" y="209550"/>
                  <a:pt x="958850" y="209550"/>
                </a:cubicBezTo>
                <a:cubicBezTo>
                  <a:pt x="1311305" y="209550"/>
                  <a:pt x="1630392" y="140608"/>
                  <a:pt x="1861366" y="29143"/>
                </a:cubicBezTo>
                <a:lnTo>
                  <a:pt x="1911191" y="0"/>
                </a:lnTo>
                <a:lnTo>
                  <a:pt x="1917700" y="0"/>
                </a:lnTo>
                <a:lnTo>
                  <a:pt x="1917700" y="924719"/>
                </a:lnTo>
                <a:lnTo>
                  <a:pt x="1911191" y="924719"/>
                </a:lnTo>
                <a:lnTo>
                  <a:pt x="1861366" y="895577"/>
                </a:lnTo>
                <a:cubicBezTo>
                  <a:pt x="1630392" y="784112"/>
                  <a:pt x="1311305" y="715169"/>
                  <a:pt x="958850" y="715169"/>
                </a:cubicBezTo>
                <a:cubicBezTo>
                  <a:pt x="606396" y="715169"/>
                  <a:pt x="287308" y="784112"/>
                  <a:pt x="56334" y="895577"/>
                </a:cubicBezTo>
                <a:lnTo>
                  <a:pt x="6510" y="924719"/>
                </a:lnTo>
                <a:lnTo>
                  <a:pt x="0" y="924719"/>
                </a:lnTo>
                <a:close/>
              </a:path>
            </a:pathLst>
          </a:custGeom>
          <a:solidFill>
            <a:srgbClr val="EBEBEB"/>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ctr">
              <a:lnSpc>
                <a:spcPct val="130000"/>
              </a:lnSpc>
            </a:pPr>
            <a:endParaRPr lang="zh-CN" altLang="en-US" sz="2400" kern="0">
              <a:solidFill>
                <a:srgbClr val="FFFFFF"/>
              </a:solidFill>
              <a:sym typeface="Arial" panose="020B0604020202020204" pitchFamily="34" charset="0"/>
            </a:endParaRPr>
          </a:p>
        </p:txBody>
      </p:sp>
      <p:sp>
        <p:nvSpPr>
          <p:cNvPr id="6" name="椭圆 5"/>
          <p:cNvSpPr/>
          <p:nvPr>
            <p:custDataLst>
              <p:tags r:id="rId5"/>
            </p:custDataLst>
          </p:nvPr>
        </p:nvSpPr>
        <p:spPr>
          <a:xfrm>
            <a:off x="3582036" y="2784756"/>
            <a:ext cx="2476189" cy="2476189"/>
          </a:xfrm>
          <a:prstGeom prst="ellipse">
            <a:avLst/>
          </a:prstGeom>
          <a:solidFill>
            <a:srgbClr val="D9D9D9"/>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ctr">
              <a:lnSpc>
                <a:spcPct val="130000"/>
              </a:lnSpc>
            </a:pPr>
            <a:endParaRPr lang="zh-CN" altLang="en-US" sz="2400" kern="0">
              <a:solidFill>
                <a:srgbClr val="FFFFFF"/>
              </a:solidFill>
              <a:sym typeface="Arial" panose="020B0604020202020204" pitchFamily="34" charset="0"/>
            </a:endParaRPr>
          </a:p>
        </p:txBody>
      </p:sp>
      <p:sp>
        <p:nvSpPr>
          <p:cNvPr id="7" name="椭圆 6"/>
          <p:cNvSpPr/>
          <p:nvPr>
            <p:custDataLst>
              <p:tags r:id="rId6"/>
            </p:custDataLst>
          </p:nvPr>
        </p:nvSpPr>
        <p:spPr>
          <a:xfrm>
            <a:off x="3582670" y="2938145"/>
            <a:ext cx="2696845" cy="2169795"/>
          </a:xfrm>
          <a:prstGeom prst="ellipse">
            <a:avLst/>
          </a:prstGeom>
          <a:gradFill flip="none" rotWithShape="1">
            <a:gsLst>
              <a:gs pos="0">
                <a:srgbClr val="FFFFFF"/>
              </a:gs>
              <a:gs pos="100000">
                <a:srgbClr val="D9D9D9"/>
              </a:gs>
            </a:gsLst>
            <a:path path="circle">
              <a:fillToRect l="50000" t="50000" r="50000" b="50000"/>
            </a:path>
            <a:tileRect/>
          </a:gradFill>
          <a:effectLst>
            <a:outerShdw blurRad="63500" sx="102000" sy="102000" algn="ctr"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normAutofit/>
          </a:bodyPr>
          <a:lstStyle/>
          <a:p>
            <a:pPr algn="ctr">
              <a:lnSpc>
                <a:spcPct val="130000"/>
              </a:lnSpc>
            </a:pPr>
            <a:r>
              <a:rPr lang="en-US" altLang="zh-CN" sz="2400" b="1">
                <a:solidFill>
                  <a:srgbClr val="0C4861"/>
                </a:solidFill>
                <a:latin typeface="微软雅黑" panose="020B0503020204020204" charset="-122"/>
                <a:ea typeface="微软雅黑" panose="020B0503020204020204" charset="-122"/>
                <a:cs typeface="微软雅黑" panose="020B0503020204020204" charset="-122"/>
                <a:sym typeface="+mn-ea"/>
              </a:rPr>
              <a:t>FB</a:t>
            </a:r>
            <a:r>
              <a:rPr lang="zh-CN" altLang="en-US" sz="2400" b="1">
                <a:solidFill>
                  <a:srgbClr val="0C4861"/>
                </a:solidFill>
                <a:latin typeface="微软雅黑" panose="020B0503020204020204" charset="-122"/>
                <a:ea typeface="微软雅黑" panose="020B0503020204020204" charset="-122"/>
                <a:cs typeface="微软雅黑" panose="020B0503020204020204" charset="-122"/>
                <a:sym typeface="+mn-ea"/>
              </a:rPr>
              <a:t>广告的</a:t>
            </a:r>
            <a:endParaRPr lang="zh-CN" altLang="en-US" sz="2400" b="1">
              <a:solidFill>
                <a:srgbClr val="0C4861"/>
              </a:solidFill>
              <a:latin typeface="微软雅黑" panose="020B0503020204020204" charset="-122"/>
              <a:ea typeface="微软雅黑" panose="020B0503020204020204" charset="-122"/>
              <a:cs typeface="微软雅黑" panose="020B0503020204020204" charset="-122"/>
              <a:sym typeface="+mn-ea"/>
            </a:endParaRPr>
          </a:p>
          <a:p>
            <a:pPr algn="ctr">
              <a:lnSpc>
                <a:spcPct val="130000"/>
              </a:lnSpc>
            </a:pPr>
            <a:r>
              <a:rPr lang="zh-CN" altLang="en-US" sz="2400" b="1">
                <a:solidFill>
                  <a:srgbClr val="0C4861"/>
                </a:solidFill>
                <a:latin typeface="微软雅黑" panose="020B0503020204020204" charset="-122"/>
                <a:ea typeface="微软雅黑" panose="020B0503020204020204" charset="-122"/>
                <a:cs typeface="微软雅黑" panose="020B0503020204020204" charset="-122"/>
                <a:sym typeface="+mn-ea"/>
              </a:rPr>
              <a:t>优势是什么？</a:t>
            </a:r>
            <a:endParaRPr lang="da-DK" altLang="zh-CN" sz="2400" b="1" kern="0" dirty="0">
              <a:solidFill>
                <a:srgbClr val="000000"/>
              </a:solidFill>
              <a:sym typeface="Arial" panose="020B0604020202020204" pitchFamily="34" charset="0"/>
            </a:endParaRPr>
          </a:p>
        </p:txBody>
      </p:sp>
      <p:sp>
        <p:nvSpPr>
          <p:cNvPr id="9" name="椭圆 8"/>
          <p:cNvSpPr/>
          <p:nvPr>
            <p:custDataLst>
              <p:tags r:id="rId7"/>
            </p:custDataLst>
          </p:nvPr>
        </p:nvSpPr>
        <p:spPr>
          <a:xfrm>
            <a:off x="7006838" y="3244929"/>
            <a:ext cx="1555842" cy="1555841"/>
          </a:xfrm>
          <a:prstGeom prst="ellipse">
            <a:avLst/>
          </a:prstGeom>
          <a:solidFill>
            <a:srgbClr val="E6B07A"/>
          </a:solidFill>
        </p:spPr>
        <p:txBody>
          <a:bodyPr rot="0" spcFirstLastPara="0" vertOverflow="overflow" horzOverflow="overflow" vert="horz" wrap="square" lIns="0" tIns="0" rIns="0" bIns="0" numCol="1" spcCol="0" rtlCol="0" fromWordArt="0" anchor="ctr" anchorCtr="0" forceAA="0" compatLnSpc="1">
            <a:normAutofit/>
          </a:bodyPr>
          <a:lstStyle/>
          <a:p>
            <a:pPr algn="ctr"/>
            <a:r>
              <a:rPr lang="zh-CN" altLang="en-US" sz="2400" b="1">
                <a:solidFill>
                  <a:srgbClr val="0C4861"/>
                </a:solidFill>
                <a:latin typeface="微软雅黑" panose="020B0503020204020204" charset="-122"/>
                <a:ea typeface="微软雅黑" panose="020B0503020204020204" charset="-122"/>
                <a:cs typeface="微软雅黑" panose="020B0503020204020204" charset="-122"/>
                <a:sym typeface="+mn-ea"/>
              </a:rPr>
              <a:t>可复制性</a:t>
            </a:r>
            <a:endParaRPr lang="zh-CN" altLang="en-US" sz="2400" b="1" kern="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10" name="椭圆 9"/>
          <p:cNvSpPr/>
          <p:nvPr>
            <p:custDataLst>
              <p:tags r:id="rId8"/>
            </p:custDataLst>
          </p:nvPr>
        </p:nvSpPr>
        <p:spPr>
          <a:xfrm>
            <a:off x="6497092" y="1825720"/>
            <a:ext cx="1345754" cy="1345754"/>
          </a:xfrm>
          <a:prstGeom prst="ellipse">
            <a:avLst/>
          </a:prstGeom>
          <a:solidFill>
            <a:srgbClr val="E7ABB1"/>
          </a:solidFill>
        </p:spPr>
        <p:txBody>
          <a:bodyPr rot="0" spcFirstLastPara="0" vertOverflow="overflow" horzOverflow="overflow" vert="horz" wrap="square" lIns="0" tIns="0" rIns="0" bIns="0" numCol="1" spcCol="0" rtlCol="0" fromWordArt="0" anchor="ctr" anchorCtr="0" forceAA="0" compatLnSpc="1">
            <a:normAutofit/>
          </a:bodyPr>
          <a:lstStyle/>
          <a:p>
            <a:pPr algn="ctr"/>
            <a:r>
              <a:rPr lang="zh-CN" altLang="en-US" sz="2400" b="1">
                <a:solidFill>
                  <a:srgbClr val="0C4861"/>
                </a:solidFill>
                <a:latin typeface="微软雅黑" panose="020B0503020204020204" charset="-122"/>
                <a:ea typeface="微软雅黑" panose="020B0503020204020204" charset="-122"/>
                <a:cs typeface="微软雅黑" panose="020B0503020204020204" charset="-122"/>
                <a:sym typeface="+mn-ea"/>
              </a:rPr>
              <a:t>可操作性</a:t>
            </a:r>
            <a:endParaRPr lang="zh-CN" altLang="en-US" sz="2400" b="1" kern="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11" name="椭圆 10"/>
          <p:cNvSpPr/>
          <p:nvPr>
            <p:custDataLst>
              <p:tags r:id="rId9"/>
            </p:custDataLst>
          </p:nvPr>
        </p:nvSpPr>
        <p:spPr>
          <a:xfrm>
            <a:off x="5196942" y="1187791"/>
            <a:ext cx="1168566" cy="1168565"/>
          </a:xfrm>
          <a:prstGeom prst="ellipse">
            <a:avLst/>
          </a:prstGeom>
          <a:solidFill>
            <a:srgbClr val="B2BD29"/>
          </a:solidFill>
        </p:spPr>
        <p:txBody>
          <a:bodyPr rot="0" spcFirstLastPara="0" vertOverflow="overflow" horzOverflow="overflow" vert="horz" wrap="square" lIns="0" tIns="0" rIns="0" bIns="0" numCol="1" spcCol="0" rtlCol="0" fromWordArt="0" anchor="ctr" anchorCtr="0" forceAA="0" compatLnSpc="1">
            <a:normAutofit/>
          </a:bodyPr>
          <a:lstStyle/>
          <a:p>
            <a:pPr algn="ctr"/>
            <a:r>
              <a:rPr lang="zh-CN" altLang="en-US" sz="2400" b="1">
                <a:solidFill>
                  <a:srgbClr val="0C4861"/>
                </a:solidFill>
                <a:latin typeface="微软雅黑" panose="020B0503020204020204" charset="-122"/>
                <a:ea typeface="微软雅黑" panose="020B0503020204020204" charset="-122"/>
                <a:cs typeface="微软雅黑" panose="020B0503020204020204" charset="-122"/>
                <a:sym typeface="+mn-ea"/>
              </a:rPr>
              <a:t>科学性</a:t>
            </a:r>
            <a:endParaRPr lang="zh-CN" altLang="en-US" sz="2400" b="1" kern="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12" name="椭圆 11"/>
          <p:cNvSpPr/>
          <p:nvPr>
            <p:custDataLst>
              <p:tags r:id="rId10"/>
            </p:custDataLst>
          </p:nvPr>
        </p:nvSpPr>
        <p:spPr>
          <a:xfrm>
            <a:off x="6395226" y="4806752"/>
            <a:ext cx="1345754" cy="1345754"/>
          </a:xfrm>
          <a:prstGeom prst="ellipse">
            <a:avLst/>
          </a:prstGeom>
          <a:solidFill>
            <a:srgbClr val="E3D417"/>
          </a:solidFill>
        </p:spPr>
        <p:txBody>
          <a:bodyPr rot="0" spcFirstLastPara="0" vertOverflow="overflow" horzOverflow="overflow" vert="horz" wrap="square" lIns="0" tIns="0" rIns="0" bIns="0" numCol="1" spcCol="0" rtlCol="0" fromWordArt="0" anchor="ctr" anchorCtr="0" forceAA="0" compatLnSpc="1">
            <a:normAutofit/>
          </a:bodyPr>
          <a:lstStyle/>
          <a:p>
            <a:pPr algn="ctr"/>
            <a:r>
              <a:rPr lang="zh-CN" altLang="en-US" sz="2400" b="1">
                <a:solidFill>
                  <a:srgbClr val="0C4861"/>
                </a:solidFill>
                <a:latin typeface="微软雅黑" panose="020B0503020204020204" charset="-122"/>
                <a:ea typeface="微软雅黑" panose="020B0503020204020204" charset="-122"/>
                <a:cs typeface="微软雅黑" panose="020B0503020204020204" charset="-122"/>
                <a:sym typeface="+mn-ea"/>
              </a:rPr>
              <a:t>目的明确</a:t>
            </a:r>
            <a:endParaRPr lang="zh-CN" altLang="en-US" sz="2400" b="1">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科学性</a:t>
            </a:r>
            <a:endPar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962025" y="2444750"/>
            <a:ext cx="7226935" cy="25228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indent="285750">
              <a:lnSpc>
                <a:spcPct val="12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市场调研（行业动态、受众分析）</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a:p>
            <a:pPr indent="285750">
              <a:lnSpc>
                <a:spcPct val="120000"/>
              </a:lnSpc>
              <a:spcBef>
                <a:spcPts val="600"/>
              </a:spcBef>
              <a:defRPr sz="2000" b="1">
                <a:solidFill>
                  <a:srgbClr val="FFFFFF"/>
                </a:solidFill>
                <a:latin typeface="+mj-lt"/>
                <a:ea typeface="+mj-ea"/>
                <a:cs typeface="+mj-cs"/>
                <a:sym typeface="微软雅黑" panose="020B0503020204020204" charset="-122"/>
              </a:defRPr>
            </a:pP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a:p>
            <a:pPr indent="285750">
              <a:lnSpc>
                <a:spcPct val="12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数据反馈（广告数据清晰明了，成效可见）</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a:p>
            <a:pPr indent="285750">
              <a:lnSpc>
                <a:spcPct val="120000"/>
              </a:lnSpc>
              <a:spcBef>
                <a:spcPts val="600"/>
              </a:spcBef>
              <a:defRPr sz="2000" b="1">
                <a:solidFill>
                  <a:srgbClr val="FFFFFF"/>
                </a:solidFill>
                <a:latin typeface="+mj-lt"/>
                <a:ea typeface="+mj-ea"/>
                <a:cs typeface="+mj-cs"/>
                <a:sym typeface="微软雅黑" panose="020B0503020204020204" charset="-122"/>
              </a:defRPr>
            </a:pP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a:p>
            <a:pPr indent="285750">
              <a:lnSpc>
                <a:spcPct val="12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及时优化（根据数据进行调整，反馈可见）</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科学性</a:t>
            </a:r>
            <a:r>
              <a:rPr lang="en-US" altLang="zh-CN" sz="2800">
                <a:solidFill>
                  <a:srgbClr val="0C4861"/>
                </a:solidFill>
                <a:latin typeface="微软雅黑" panose="020B0503020204020204" charset="-122"/>
                <a:ea typeface="微软雅黑" panose="020B0503020204020204" charset="-122"/>
                <a:cs typeface="微软雅黑" panose="020B0503020204020204" charset="-122"/>
                <a:sym typeface="+mn-ea"/>
              </a:rPr>
              <a:t>-</a:t>
            </a:r>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市场调研</a:t>
            </a:r>
            <a:endPar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172720" y="1099185"/>
            <a:ext cx="7003415" cy="1000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indent="285750">
              <a:lnSpc>
                <a:spcPct val="150000"/>
              </a:lnSpc>
              <a:spcBef>
                <a:spcPts val="600"/>
              </a:spcBef>
              <a:defRPr sz="2000" b="1">
                <a:solidFill>
                  <a:srgbClr val="FFFFFF"/>
                </a:solidFill>
                <a:latin typeface="+mj-lt"/>
                <a:ea typeface="+mj-ea"/>
                <a:cs typeface="+mj-cs"/>
                <a:sym typeface="微软雅黑" panose="020B0503020204020204" charset="-122"/>
              </a:defRPr>
            </a:pPr>
            <a:r>
              <a:rPr lang="en-US" altLang="zh-CN">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C4861"/>
                </a:solidFill>
                <a:latin typeface="微软雅黑" panose="020B0503020204020204" charset="-122"/>
                <a:ea typeface="微软雅黑" panose="020B0503020204020204" charset="-122"/>
                <a:cs typeface="微软雅黑" panose="020B0503020204020204" charset="-122"/>
                <a:sym typeface="+mn-ea"/>
              </a:rPr>
              <a:t>分析行业巨头的文案、素材特点</a:t>
            </a:r>
            <a:endParaRPr lang="zh-CN" altLang="en-US">
              <a:solidFill>
                <a:srgbClr val="0C4861"/>
              </a:solidFill>
              <a:latin typeface="微软雅黑" panose="020B0503020204020204" charset="-122"/>
              <a:ea typeface="微软雅黑" panose="020B0503020204020204" charset="-122"/>
              <a:cs typeface="微软雅黑" panose="020B0503020204020204" charset="-122"/>
              <a:sym typeface="+mn-ea"/>
            </a:endParaRPr>
          </a:p>
          <a:p>
            <a:pPr indent="285750">
              <a:lnSpc>
                <a:spcPct val="150000"/>
              </a:lnSpc>
              <a:spcBef>
                <a:spcPts val="600"/>
              </a:spcBef>
              <a:defRPr sz="2000" b="1">
                <a:solidFill>
                  <a:srgbClr val="FFFFFF"/>
                </a:solidFill>
                <a:latin typeface="+mj-lt"/>
                <a:ea typeface="+mj-ea"/>
                <a:cs typeface="+mj-cs"/>
                <a:sym typeface="微软雅黑" panose="020B0503020204020204" charset="-122"/>
              </a:defRPr>
            </a:pPr>
            <a:r>
              <a:rPr lang="en-US" altLang="zh-CN">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C4861"/>
                </a:solidFill>
                <a:latin typeface="微软雅黑" panose="020B0503020204020204" charset="-122"/>
                <a:ea typeface="微软雅黑" panose="020B0503020204020204" charset="-122"/>
                <a:cs typeface="微软雅黑" panose="020B0503020204020204" charset="-122"/>
                <a:sym typeface="+mn-ea"/>
              </a:rPr>
              <a:t>分析目标受众的特征（年龄</a:t>
            </a:r>
            <a:r>
              <a:rPr lang="en-US" altLang="zh-CN">
                <a:solidFill>
                  <a:srgbClr val="0C4861"/>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0C4861"/>
                </a:solidFill>
                <a:latin typeface="微软雅黑" panose="020B0503020204020204" charset="-122"/>
                <a:ea typeface="微软雅黑" panose="020B0503020204020204" charset="-122"/>
                <a:cs typeface="微软雅黑" panose="020B0503020204020204" charset="-122"/>
                <a:sym typeface="+mn-ea"/>
              </a:rPr>
              <a:t>性别</a:t>
            </a:r>
            <a:r>
              <a:rPr lang="en-US" altLang="zh-CN">
                <a:solidFill>
                  <a:srgbClr val="0C4861"/>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0C4861"/>
                </a:solidFill>
                <a:latin typeface="微软雅黑" panose="020B0503020204020204" charset="-122"/>
                <a:ea typeface="微软雅黑" panose="020B0503020204020204" charset="-122"/>
                <a:cs typeface="微软雅黑" panose="020B0503020204020204" charset="-122"/>
                <a:sym typeface="+mn-ea"/>
              </a:rPr>
              <a:t>职业</a:t>
            </a:r>
            <a:r>
              <a:rPr lang="en-US" altLang="zh-CN">
                <a:solidFill>
                  <a:srgbClr val="0C4861"/>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0C4861"/>
                </a:solidFill>
                <a:latin typeface="微软雅黑" panose="020B0503020204020204" charset="-122"/>
                <a:ea typeface="微软雅黑" panose="020B0503020204020204" charset="-122"/>
                <a:cs typeface="微软雅黑" panose="020B0503020204020204" charset="-122"/>
                <a:sym typeface="+mn-ea"/>
              </a:rPr>
              <a:t>兴趣</a:t>
            </a:r>
            <a:r>
              <a:rPr lang="en-US" altLang="zh-CN">
                <a:solidFill>
                  <a:srgbClr val="0C4861"/>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0C4861"/>
                </a:solidFill>
                <a:latin typeface="微软雅黑" panose="020B0503020204020204" charset="-122"/>
                <a:ea typeface="微软雅黑" panose="020B0503020204020204" charset="-122"/>
                <a:cs typeface="微软雅黑" panose="020B0503020204020204" charset="-122"/>
                <a:sym typeface="+mn-ea"/>
              </a:rPr>
              <a:t>行为</a:t>
            </a:r>
            <a:r>
              <a:rPr lang="en-US" altLang="zh-CN">
                <a:solidFill>
                  <a:srgbClr val="0C4861"/>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0C4861"/>
                </a:solidFill>
                <a:latin typeface="微软雅黑" panose="020B0503020204020204" charset="-122"/>
                <a:ea typeface="微软雅黑" panose="020B0503020204020204" charset="-122"/>
                <a:cs typeface="微软雅黑" panose="020B0503020204020204" charset="-122"/>
                <a:sym typeface="+mn-ea"/>
              </a:rPr>
              <a:t>）</a:t>
            </a:r>
            <a:endParaRPr lang="zh-CN" altLang="en-US">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311150" y="2723515"/>
            <a:ext cx="6158865" cy="3739515"/>
          </a:xfrm>
          <a:prstGeom prst="rect">
            <a:avLst/>
          </a:prstGeom>
        </p:spPr>
      </p:pic>
      <p:pic>
        <p:nvPicPr>
          <p:cNvPr id="4" name="图片 3"/>
          <p:cNvPicPr>
            <a:picLocks noChangeAspect="1"/>
          </p:cNvPicPr>
          <p:nvPr/>
        </p:nvPicPr>
        <p:blipFill>
          <a:blip r:embed="rId2"/>
          <a:stretch>
            <a:fillRect/>
          </a:stretch>
        </p:blipFill>
        <p:spPr>
          <a:xfrm>
            <a:off x="6763385" y="1649095"/>
            <a:ext cx="5118735" cy="4813935"/>
          </a:xfrm>
          <a:prstGeom prst="rect">
            <a:avLst/>
          </a:prstGeom>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科学性</a:t>
            </a:r>
            <a:r>
              <a:rPr lang="en-US" altLang="zh-CN" sz="2800">
                <a:solidFill>
                  <a:srgbClr val="0C4861"/>
                </a:solidFill>
                <a:latin typeface="微软雅黑" panose="020B0503020204020204" charset="-122"/>
                <a:ea typeface="微软雅黑" panose="020B0503020204020204" charset="-122"/>
                <a:cs typeface="微软雅黑" panose="020B0503020204020204" charset="-122"/>
                <a:sym typeface="+mn-ea"/>
              </a:rPr>
              <a:t>-</a:t>
            </a:r>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数据反馈</a:t>
            </a:r>
            <a:endPar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541655" y="1159510"/>
            <a:ext cx="5927725" cy="1184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indent="285750">
              <a:lnSpc>
                <a:spcPct val="15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快速判断成效是否符合预期</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a:p>
            <a:pPr indent="285750">
              <a:lnSpc>
                <a:spcPct val="15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根据数据情况做好下一步计划</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471170" y="2980690"/>
            <a:ext cx="11249025" cy="2857500"/>
          </a:xfrm>
          <a:prstGeom prst="rect">
            <a:avLst/>
          </a:prstGeom>
        </p:spPr>
      </p:pic>
      <p:sp>
        <p:nvSpPr>
          <p:cNvPr id="6" name="文本框 5"/>
          <p:cNvSpPr txBox="1"/>
          <p:nvPr/>
        </p:nvSpPr>
        <p:spPr>
          <a:xfrm>
            <a:off x="5770880" y="6027420"/>
            <a:ext cx="133540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altLang="zh-CN">
                <a:solidFill>
                  <a:srgbClr val="0C4861"/>
                </a:solidFill>
                <a:latin typeface="微软雅黑" panose="020B0503020204020204" charset="-122"/>
                <a:ea typeface="微软雅黑" panose="020B0503020204020204" charset="-122"/>
                <a:cs typeface="微软雅黑" panose="020B0503020204020204" charset="-122"/>
                <a:sym typeface="+mn-ea"/>
              </a:rPr>
              <a:t>B2B</a:t>
            </a:r>
            <a:r>
              <a:rPr lang="zh-CN" altLang="en-US">
                <a:solidFill>
                  <a:srgbClr val="0C4861"/>
                </a:solidFill>
                <a:latin typeface="微软雅黑" panose="020B0503020204020204" charset="-122"/>
                <a:ea typeface="微软雅黑" panose="020B0503020204020204" charset="-122"/>
                <a:cs typeface="微软雅黑" panose="020B0503020204020204" charset="-122"/>
                <a:sym typeface="+mn-ea"/>
              </a:rPr>
              <a:t>询盘广告</a:t>
            </a:r>
            <a:endParaRPr lang="zh-CN" altLang="en-US">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6380" y="846455"/>
            <a:ext cx="11699875" cy="5765800"/>
          </a:xfrm>
          <a:prstGeom prst="rect">
            <a:avLst/>
          </a:prstGeom>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科学性</a:t>
            </a:r>
            <a:r>
              <a:rPr lang="en-US" altLang="zh-CN" sz="2800">
                <a:solidFill>
                  <a:srgbClr val="0C4861"/>
                </a:solidFill>
                <a:latin typeface="微软雅黑" panose="020B0503020204020204" charset="-122"/>
                <a:ea typeface="微软雅黑" panose="020B0503020204020204" charset="-122"/>
                <a:cs typeface="微软雅黑" panose="020B0503020204020204" charset="-122"/>
                <a:sym typeface="+mn-ea"/>
              </a:rPr>
              <a:t>-</a:t>
            </a:r>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及时优化</a:t>
            </a:r>
            <a:endPar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541655" y="1105535"/>
            <a:ext cx="7710170" cy="1184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indent="285750">
              <a:lnSpc>
                <a:spcPct val="15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数据反馈好</a:t>
            </a: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&gt;&gt;A/B</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测试，积累经验，扩量</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a:p>
            <a:pPr indent="285750">
              <a:lnSpc>
                <a:spcPct val="15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数据反馈差</a:t>
            </a: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&gt;&gt;A/B</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测试，排查原因，优化</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 name="图表 1"/>
          <p:cNvGraphicFramePr/>
          <p:nvPr/>
        </p:nvGraphicFramePr>
        <p:xfrm>
          <a:off x="3755390" y="2509520"/>
          <a:ext cx="5381625" cy="395732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可操作性</a:t>
            </a:r>
            <a:endPar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541655" y="1033145"/>
            <a:ext cx="9545955" cy="18154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indent="285750">
              <a:lnSpc>
                <a:spcPct val="15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门槛低</a:t>
            </a: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&gt;&gt;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小白也能投</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a:p>
            <a:pPr indent="285750">
              <a:lnSpc>
                <a:spcPct val="15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多渠道引流</a:t>
            </a: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&gt;&gt;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包容性强，可组合</a:t>
            </a: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Shopify/Amazon</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等</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a:p>
            <a:pPr indent="285750">
              <a:lnSpc>
                <a:spcPct val="15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服务各行业</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descr="19996738&amp;pky8219996738&amp;"/>
          <p:cNvPicPr>
            <a:picLocks noChangeAspect="1"/>
          </p:cNvPicPr>
          <p:nvPr/>
        </p:nvPicPr>
        <p:blipFill>
          <a:blip r:embed="rId1"/>
          <a:stretch>
            <a:fillRect/>
          </a:stretch>
        </p:blipFill>
        <p:spPr>
          <a:xfrm>
            <a:off x="747395" y="2954655"/>
            <a:ext cx="4537710" cy="3023870"/>
          </a:xfrm>
          <a:prstGeom prst="rect">
            <a:avLst/>
          </a:prstGeom>
        </p:spPr>
      </p:pic>
      <p:pic>
        <p:nvPicPr>
          <p:cNvPr id="8" name="图片 7" descr="amazon-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72985" y="4846955"/>
            <a:ext cx="2714625" cy="819150"/>
          </a:xfrm>
          <a:prstGeom prst="rect">
            <a:avLst/>
          </a:prstGeom>
        </p:spPr>
      </p:pic>
      <p:pic>
        <p:nvPicPr>
          <p:cNvPr id="9" name="图片 8" descr="shopify-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5835" y="3018790"/>
            <a:ext cx="2828925" cy="820420"/>
          </a:xfrm>
          <a:prstGeom prst="rect">
            <a:avLst/>
          </a:prstGeom>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可复制性</a:t>
            </a:r>
            <a:endPar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252730" y="1037590"/>
            <a:ext cx="12092940" cy="1184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indent="285750">
              <a:lnSpc>
                <a:spcPct val="15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广告系列</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内复制</a:t>
            </a: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&gt;&gt;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好的创意，多复制几条，简单省事</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a:p>
            <a:pPr indent="285750">
              <a:lnSpc>
                <a:spcPct val="150000"/>
              </a:lnSpc>
              <a:spcBef>
                <a:spcPts val="600"/>
              </a:spcBef>
              <a:defRPr sz="2000" b="1">
                <a:solidFill>
                  <a:srgbClr val="FFFFFF"/>
                </a:solidFill>
                <a:latin typeface="+mj-lt"/>
                <a:ea typeface="+mj-ea"/>
                <a:cs typeface="+mj-cs"/>
                <a:sym typeface="微软雅黑" panose="020B0503020204020204" charset="-122"/>
              </a:defRPr>
            </a:pP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复制模式到其他国家市场</a:t>
            </a:r>
            <a:r>
              <a:rPr lang="en-US" altLang="zh-CN" sz="2400">
                <a:solidFill>
                  <a:srgbClr val="0C4861"/>
                </a:solidFill>
                <a:latin typeface="微软雅黑" panose="020B0503020204020204" charset="-122"/>
                <a:ea typeface="微软雅黑" panose="020B0503020204020204" charset="-122"/>
                <a:cs typeface="微软雅黑" panose="020B0503020204020204" charset="-122"/>
                <a:sym typeface="+mn-ea"/>
              </a:rPr>
              <a:t>&gt;&gt; </a:t>
            </a:r>
            <a:r>
              <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rPr>
              <a:t>一套打法，打下整个区域（例如欧美、东南亚、南美）</a:t>
            </a:r>
            <a:endParaRPr lang="zh-CN" altLang="en-US" sz="24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descr="78749910&amp;pky8578749910&amp;"/>
          <p:cNvPicPr>
            <a:picLocks noChangeAspect="1"/>
          </p:cNvPicPr>
          <p:nvPr/>
        </p:nvPicPr>
        <p:blipFill>
          <a:blip r:embed="rId1"/>
          <a:stretch>
            <a:fillRect/>
          </a:stretch>
        </p:blipFill>
        <p:spPr>
          <a:xfrm>
            <a:off x="1920240" y="2651125"/>
            <a:ext cx="6788785" cy="3813175"/>
          </a:xfrm>
          <a:prstGeom prst="rect">
            <a:avLst/>
          </a:prstGeom>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营销目的明确</a:t>
            </a:r>
            <a:endPar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73" name="任意多边形: 形状 72"/>
          <p:cNvSpPr/>
          <p:nvPr>
            <p:custDataLst>
              <p:tags r:id="rId1"/>
            </p:custDataLst>
          </p:nvPr>
        </p:nvSpPr>
        <p:spPr>
          <a:xfrm rot="5400000">
            <a:off x="3726978" y="1726253"/>
            <a:ext cx="2018968" cy="2019573"/>
          </a:xfrm>
          <a:custGeom>
            <a:avLst/>
            <a:gdLst>
              <a:gd name="connsiteX0" fmla="*/ 0 w 2018968"/>
              <a:gd name="connsiteY0" fmla="*/ 0 h 2019573"/>
              <a:gd name="connsiteX1" fmla="*/ 2018968 w 2018968"/>
              <a:gd name="connsiteY1" fmla="*/ 0 h 2019573"/>
              <a:gd name="connsiteX2" fmla="*/ 2018968 w 2018968"/>
              <a:gd name="connsiteY2" fmla="*/ 2019573 h 2019573"/>
              <a:gd name="connsiteX3" fmla="*/ 1868984 w 2018968"/>
              <a:gd name="connsiteY3" fmla="*/ 2012471 h 2019573"/>
              <a:gd name="connsiteX4" fmla="*/ 8257 w 2018968"/>
              <a:gd name="connsiteY4" fmla="*/ 163519 h 2019573"/>
              <a:gd name="connsiteX5" fmla="*/ 0 w 2018968"/>
              <a:gd name="connsiteY5" fmla="*/ 0 h 201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8968" h="2019573">
                <a:moveTo>
                  <a:pt x="0" y="0"/>
                </a:moveTo>
                <a:lnTo>
                  <a:pt x="2018968" y="0"/>
                </a:lnTo>
                <a:lnTo>
                  <a:pt x="2018968" y="2019573"/>
                </a:lnTo>
                <a:lnTo>
                  <a:pt x="1868984" y="2012471"/>
                </a:lnTo>
                <a:cubicBezTo>
                  <a:pt x="888631" y="1919160"/>
                  <a:pt x="107637" y="1142091"/>
                  <a:pt x="8257" y="163519"/>
                </a:cubicBezTo>
                <a:lnTo>
                  <a:pt x="0" y="0"/>
                </a:lnTo>
                <a:close/>
              </a:path>
            </a:pathLst>
          </a:custGeom>
          <a:solidFill>
            <a:srgbClr val="1F74AD"/>
          </a:solidFill>
          <a:ln w="12700" cap="flat" cmpd="sng" algn="ctr">
            <a:noFill/>
            <a:prstDash val="solid"/>
            <a:miter lim="800000"/>
          </a:ln>
          <a:effectLst/>
        </p:spPr>
        <p:txBody>
          <a:bodyPr rtlCol="0" anchor="ctr"/>
          <a:lstStyle/>
          <a:p>
            <a:pPr algn="ctr">
              <a:lnSpc>
                <a:spcPct val="120000"/>
              </a:lnSpc>
            </a:pPr>
            <a:endParaRPr lang="zh-CN" altLang="en-US">
              <a:latin typeface="微软雅黑" panose="020B0503020204020204" charset="-122"/>
              <a:ea typeface="微软雅黑" panose="020B0503020204020204" charset="-122"/>
            </a:endParaRPr>
          </a:p>
        </p:txBody>
      </p:sp>
      <p:sp>
        <p:nvSpPr>
          <p:cNvPr id="72" name="任意多边形: 形状 71"/>
          <p:cNvSpPr/>
          <p:nvPr>
            <p:custDataLst>
              <p:tags r:id="rId2"/>
            </p:custDataLst>
          </p:nvPr>
        </p:nvSpPr>
        <p:spPr>
          <a:xfrm rot="5400000">
            <a:off x="5842803" y="1726253"/>
            <a:ext cx="2018968" cy="2019573"/>
          </a:xfrm>
          <a:custGeom>
            <a:avLst/>
            <a:gdLst>
              <a:gd name="connsiteX0" fmla="*/ 0 w 2018968"/>
              <a:gd name="connsiteY0" fmla="*/ 2019573 h 2019573"/>
              <a:gd name="connsiteX1" fmla="*/ 8257 w 2018968"/>
              <a:gd name="connsiteY1" fmla="*/ 1856054 h 2019573"/>
              <a:gd name="connsiteX2" fmla="*/ 1868984 w 2018968"/>
              <a:gd name="connsiteY2" fmla="*/ 7102 h 2019573"/>
              <a:gd name="connsiteX3" fmla="*/ 2018968 w 2018968"/>
              <a:gd name="connsiteY3" fmla="*/ 0 h 2019573"/>
              <a:gd name="connsiteX4" fmla="*/ 2018968 w 2018968"/>
              <a:gd name="connsiteY4" fmla="*/ 2019573 h 2019573"/>
              <a:gd name="connsiteX5" fmla="*/ 0 w 2018968"/>
              <a:gd name="connsiteY5" fmla="*/ 2019573 h 201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8968" h="2019573">
                <a:moveTo>
                  <a:pt x="0" y="2019573"/>
                </a:moveTo>
                <a:lnTo>
                  <a:pt x="8257" y="1856054"/>
                </a:lnTo>
                <a:cubicBezTo>
                  <a:pt x="107637" y="877482"/>
                  <a:pt x="888631" y="100412"/>
                  <a:pt x="1868984" y="7102"/>
                </a:cubicBezTo>
                <a:lnTo>
                  <a:pt x="2018968" y="0"/>
                </a:lnTo>
                <a:lnTo>
                  <a:pt x="2018968" y="2019573"/>
                </a:lnTo>
                <a:lnTo>
                  <a:pt x="0" y="2019573"/>
                </a:lnTo>
                <a:close/>
              </a:path>
            </a:pathLst>
          </a:custGeom>
          <a:solidFill>
            <a:srgbClr val="3498DB"/>
          </a:solidFill>
          <a:ln w="12700" cap="flat" cmpd="sng" algn="ctr">
            <a:noFill/>
            <a:prstDash val="solid"/>
            <a:miter lim="800000"/>
          </a:ln>
          <a:effectLst/>
        </p:spPr>
        <p:txBody>
          <a:bodyPr rtlCol="0" anchor="ctr"/>
          <a:lstStyle/>
          <a:p>
            <a:pPr algn="ctr">
              <a:lnSpc>
                <a:spcPct val="120000"/>
              </a:lnSpc>
            </a:pPr>
            <a:endParaRPr lang="zh-CN" altLang="en-US">
              <a:latin typeface="微软雅黑" panose="020B0503020204020204" charset="-122"/>
              <a:ea typeface="微软雅黑" panose="020B0503020204020204" charset="-122"/>
            </a:endParaRPr>
          </a:p>
        </p:txBody>
      </p:sp>
      <p:sp>
        <p:nvSpPr>
          <p:cNvPr id="68" name="任意多边形: 形状 67"/>
          <p:cNvSpPr/>
          <p:nvPr>
            <p:custDataLst>
              <p:tags r:id="rId3"/>
            </p:custDataLst>
          </p:nvPr>
        </p:nvSpPr>
        <p:spPr>
          <a:xfrm rot="5400000">
            <a:off x="3726480" y="3841926"/>
            <a:ext cx="2019920" cy="2019618"/>
          </a:xfrm>
          <a:custGeom>
            <a:avLst/>
            <a:gdLst>
              <a:gd name="connsiteX0" fmla="*/ 0 w 2019920"/>
              <a:gd name="connsiteY0" fmla="*/ 2019618 h 2019618"/>
              <a:gd name="connsiteX1" fmla="*/ 0 w 2019920"/>
              <a:gd name="connsiteY1" fmla="*/ 2019468 h 2019618"/>
              <a:gd name="connsiteX2" fmla="*/ 476 w 2019920"/>
              <a:gd name="connsiteY2" fmla="*/ 2019444 h 2019618"/>
              <a:gd name="connsiteX3" fmla="*/ 476 w 2019920"/>
              <a:gd name="connsiteY3" fmla="*/ 0 h 2019618"/>
              <a:gd name="connsiteX4" fmla="*/ 2019920 w 2019920"/>
              <a:gd name="connsiteY4" fmla="*/ 0 h 2019618"/>
              <a:gd name="connsiteX5" fmla="*/ 2011663 w 2019920"/>
              <a:gd name="connsiteY5" fmla="*/ 163519 h 2019618"/>
              <a:gd name="connsiteX6" fmla="*/ 150936 w 2019920"/>
              <a:gd name="connsiteY6" fmla="*/ 2012471 h 2019618"/>
              <a:gd name="connsiteX7" fmla="*/ 0 w 2019920"/>
              <a:gd name="connsiteY7" fmla="*/ 2019618 h 201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9920" h="2019618">
                <a:moveTo>
                  <a:pt x="0" y="2019618"/>
                </a:moveTo>
                <a:lnTo>
                  <a:pt x="0" y="2019468"/>
                </a:lnTo>
                <a:lnTo>
                  <a:pt x="476" y="2019444"/>
                </a:lnTo>
                <a:lnTo>
                  <a:pt x="476" y="0"/>
                </a:lnTo>
                <a:lnTo>
                  <a:pt x="2019920" y="0"/>
                </a:lnTo>
                <a:lnTo>
                  <a:pt x="2011663" y="163519"/>
                </a:lnTo>
                <a:cubicBezTo>
                  <a:pt x="1912283" y="1142091"/>
                  <a:pt x="1131289" y="1919160"/>
                  <a:pt x="150936" y="2012471"/>
                </a:cubicBezTo>
                <a:lnTo>
                  <a:pt x="0" y="2019618"/>
                </a:lnTo>
                <a:close/>
              </a:path>
            </a:pathLst>
          </a:custGeom>
          <a:solidFill>
            <a:srgbClr val="69A35B"/>
          </a:solidFill>
          <a:ln w="12700" cap="flat" cmpd="sng" algn="ctr">
            <a:noFill/>
            <a:prstDash val="solid"/>
            <a:miter lim="800000"/>
          </a:ln>
          <a:effectLst/>
        </p:spPr>
        <p:txBody>
          <a:bodyPr rtlCol="0" anchor="ctr"/>
          <a:lstStyle/>
          <a:p>
            <a:pPr algn="ctr">
              <a:lnSpc>
                <a:spcPct val="120000"/>
              </a:lnSpc>
            </a:pPr>
            <a:endParaRPr lang="zh-CN" altLang="en-US">
              <a:latin typeface="微软雅黑" panose="020B0503020204020204" charset="-122"/>
              <a:ea typeface="微软雅黑" panose="020B0503020204020204" charset="-122"/>
            </a:endParaRPr>
          </a:p>
        </p:txBody>
      </p:sp>
      <p:sp>
        <p:nvSpPr>
          <p:cNvPr id="67" name="任意多边形: 形状 66"/>
          <p:cNvSpPr/>
          <p:nvPr>
            <p:custDataLst>
              <p:tags r:id="rId4"/>
            </p:custDataLst>
          </p:nvPr>
        </p:nvSpPr>
        <p:spPr>
          <a:xfrm rot="5400000">
            <a:off x="5842350" y="3841926"/>
            <a:ext cx="2019920" cy="2019618"/>
          </a:xfrm>
          <a:custGeom>
            <a:avLst/>
            <a:gdLst>
              <a:gd name="connsiteX0" fmla="*/ 0 w 2019920"/>
              <a:gd name="connsiteY0" fmla="*/ 150 h 2019618"/>
              <a:gd name="connsiteX1" fmla="*/ 0 w 2019920"/>
              <a:gd name="connsiteY1" fmla="*/ 0 h 2019618"/>
              <a:gd name="connsiteX2" fmla="*/ 150936 w 2019920"/>
              <a:gd name="connsiteY2" fmla="*/ 7147 h 2019618"/>
              <a:gd name="connsiteX3" fmla="*/ 2011663 w 2019920"/>
              <a:gd name="connsiteY3" fmla="*/ 1856099 h 2019618"/>
              <a:gd name="connsiteX4" fmla="*/ 2019920 w 2019920"/>
              <a:gd name="connsiteY4" fmla="*/ 2019618 h 2019618"/>
              <a:gd name="connsiteX5" fmla="*/ 476 w 2019920"/>
              <a:gd name="connsiteY5" fmla="*/ 2019618 h 2019618"/>
              <a:gd name="connsiteX6" fmla="*/ 476 w 2019920"/>
              <a:gd name="connsiteY6" fmla="*/ 174 h 2019618"/>
              <a:gd name="connsiteX7" fmla="*/ 0 w 2019920"/>
              <a:gd name="connsiteY7" fmla="*/ 150 h 201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9920" h="2019618">
                <a:moveTo>
                  <a:pt x="0" y="150"/>
                </a:moveTo>
                <a:lnTo>
                  <a:pt x="0" y="0"/>
                </a:lnTo>
                <a:lnTo>
                  <a:pt x="150936" y="7147"/>
                </a:lnTo>
                <a:cubicBezTo>
                  <a:pt x="1131289" y="100457"/>
                  <a:pt x="1912283" y="877527"/>
                  <a:pt x="2011663" y="1856099"/>
                </a:cubicBezTo>
                <a:lnTo>
                  <a:pt x="2019920" y="2019618"/>
                </a:lnTo>
                <a:lnTo>
                  <a:pt x="476" y="2019618"/>
                </a:lnTo>
                <a:lnTo>
                  <a:pt x="476" y="174"/>
                </a:lnTo>
                <a:lnTo>
                  <a:pt x="0" y="150"/>
                </a:lnTo>
                <a:close/>
              </a:path>
            </a:pathLst>
          </a:custGeom>
          <a:solidFill>
            <a:srgbClr val="1AA3AA"/>
          </a:solidFill>
          <a:ln w="12700" cap="flat" cmpd="sng" algn="ctr">
            <a:noFill/>
            <a:prstDash val="solid"/>
            <a:miter lim="800000"/>
          </a:ln>
          <a:effectLst/>
        </p:spPr>
        <p:txBody>
          <a:bodyPr rtlCol="0" anchor="ctr"/>
          <a:lstStyle/>
          <a:p>
            <a:pPr algn="ctr">
              <a:lnSpc>
                <a:spcPct val="120000"/>
              </a:lnSpc>
            </a:pPr>
            <a:endParaRPr lang="zh-CN" altLang="en-US">
              <a:latin typeface="微软雅黑" panose="020B0503020204020204" charset="-122"/>
              <a:ea typeface="微软雅黑" panose="020B0503020204020204" charset="-122"/>
            </a:endParaRPr>
          </a:p>
        </p:txBody>
      </p:sp>
      <p:sp>
        <p:nvSpPr>
          <p:cNvPr id="56" name="椭圆 55"/>
          <p:cNvSpPr/>
          <p:nvPr>
            <p:custDataLst>
              <p:tags r:id="rId5"/>
            </p:custDataLst>
          </p:nvPr>
        </p:nvSpPr>
        <p:spPr bwMode="auto">
          <a:xfrm>
            <a:off x="5394364" y="3374141"/>
            <a:ext cx="824153" cy="839968"/>
          </a:xfrm>
          <a:prstGeom prst="ellipse">
            <a:avLst/>
          </a:prstGeom>
          <a:solidFill>
            <a:sysClr val="window" lastClr="FFFFFF">
              <a:lumMod val="85000"/>
            </a:sysClr>
          </a:solidFill>
          <a:ln w="57150" cap="flat" cmpd="sng" algn="ctr">
            <a:solidFill>
              <a:sysClr val="window" lastClr="FFFFFF"/>
            </a:solidFill>
            <a:prstDash val="solid"/>
            <a:miter lim="800000"/>
          </a:ln>
          <a:effectLst/>
        </p:spPr>
        <p:txBody>
          <a:bodyPr lIns="90000" tIns="46800" rIns="90000" bIns="46800" rtlCol="0" anchor="ctr"/>
          <a:lstStyle/>
          <a:p>
            <a:pPr algn="ctr">
              <a:lnSpc>
                <a:spcPct val="120000"/>
              </a:lnSpc>
            </a:pPr>
            <a:endParaRPr lang="zh-CN" altLang="en-US" dirty="0">
              <a:solidFill>
                <a:srgbClr val="000000"/>
              </a:solidFill>
              <a:latin typeface="微软雅黑" panose="020B0503020204020204" charset="-122"/>
              <a:ea typeface="微软雅黑" panose="020B0503020204020204" charset="-122"/>
            </a:endParaRPr>
          </a:p>
        </p:txBody>
      </p:sp>
      <p:sp>
        <p:nvSpPr>
          <p:cNvPr id="57" name="文本框 56"/>
          <p:cNvSpPr txBox="1"/>
          <p:nvPr>
            <p:custDataLst>
              <p:tags r:id="rId6"/>
            </p:custDataLst>
          </p:nvPr>
        </p:nvSpPr>
        <p:spPr bwMode="auto">
          <a:xfrm>
            <a:off x="1122045" y="4054811"/>
            <a:ext cx="2332355" cy="490022"/>
          </a:xfrm>
          <a:prstGeom prst="rect">
            <a:avLst/>
          </a:prstGeom>
          <a:noFill/>
        </p:spPr>
        <p:txBody>
          <a:bodyPr wrap="square" lIns="90000" tIns="46800" rIns="90000" bIns="0" anchor="ctr" anchorCtr="0">
            <a:noAutofit/>
          </a:bodyPr>
          <a:lstStyle/>
          <a:p>
            <a:pPr algn="r" latinLnBrk="0">
              <a:lnSpc>
                <a:spcPct val="120000"/>
              </a:lnSpc>
            </a:pPr>
            <a:r>
              <a:rPr lang="en-US" altLang="zh-CN" sz="2000" b="1" spc="300" dirty="0">
                <a:solidFill>
                  <a:srgbClr val="69A35B"/>
                </a:solidFill>
                <a:effectLst/>
                <a:latin typeface="微软雅黑" panose="020B0503020204020204" charset="-122"/>
                <a:ea typeface="微软雅黑" panose="020B0503020204020204" charset="-122"/>
                <a:cs typeface="+mn-ea"/>
                <a:sym typeface="Arial" panose="020B0604020202020204" pitchFamily="34" charset="0"/>
              </a:rPr>
              <a:t>· </a:t>
            </a:r>
            <a:r>
              <a:rPr lang="zh-CN" altLang="en-US" sz="2000" b="1" spc="300" dirty="0">
                <a:solidFill>
                  <a:srgbClr val="69A35B"/>
                </a:solidFill>
                <a:effectLst/>
                <a:latin typeface="微软雅黑" panose="020B0503020204020204" charset="-122"/>
                <a:ea typeface="微软雅黑" panose="020B0503020204020204" charset="-122"/>
                <a:cs typeface="+mn-ea"/>
                <a:sym typeface="Arial" panose="020B0604020202020204" pitchFamily="34" charset="0"/>
              </a:rPr>
              <a:t>品牌</a:t>
            </a:r>
            <a:endParaRPr lang="zh-CN" altLang="en-US" sz="2000" b="1" spc="300" dirty="0">
              <a:solidFill>
                <a:srgbClr val="69A35B"/>
              </a:solidFill>
              <a:effectLst/>
              <a:latin typeface="微软雅黑" panose="020B0503020204020204" charset="-122"/>
              <a:ea typeface="微软雅黑" panose="020B0503020204020204" charset="-122"/>
              <a:cs typeface="+mn-ea"/>
              <a:sym typeface="Arial" panose="020B0604020202020204" pitchFamily="34" charset="0"/>
            </a:endParaRPr>
          </a:p>
          <a:p>
            <a:pPr algn="r" latinLnBrk="0">
              <a:lnSpc>
                <a:spcPct val="120000"/>
              </a:lnSpc>
            </a:pPr>
            <a:r>
              <a:rPr lang="en-US" altLang="zh-CN" sz="2000" b="1" spc="300" dirty="0">
                <a:solidFill>
                  <a:srgbClr val="69A35B"/>
                </a:solidFill>
                <a:effectLst/>
                <a:latin typeface="微软雅黑" panose="020B0503020204020204" charset="-122"/>
                <a:ea typeface="微软雅黑" panose="020B0503020204020204" charset="-122"/>
                <a:cs typeface="+mn-ea"/>
                <a:sym typeface="Arial" panose="020B0604020202020204" pitchFamily="34" charset="0"/>
              </a:rPr>
              <a:t>· </a:t>
            </a:r>
            <a:r>
              <a:rPr lang="zh-CN" altLang="en-US" sz="2000" b="1" spc="300" dirty="0">
                <a:solidFill>
                  <a:srgbClr val="69A35B"/>
                </a:solidFill>
                <a:effectLst/>
                <a:latin typeface="微软雅黑" panose="020B0503020204020204" charset="-122"/>
                <a:ea typeface="微软雅黑" panose="020B0503020204020204" charset="-122"/>
                <a:cs typeface="+mn-ea"/>
                <a:sym typeface="Arial" panose="020B0604020202020204" pitchFamily="34" charset="0"/>
              </a:rPr>
              <a:t>询盘</a:t>
            </a:r>
            <a:endParaRPr lang="zh-CN" altLang="en-US" sz="2000" b="1" spc="300" dirty="0">
              <a:solidFill>
                <a:srgbClr val="69A35B"/>
              </a:solidFill>
              <a:effectLst/>
              <a:latin typeface="微软雅黑" panose="020B0503020204020204" charset="-122"/>
              <a:ea typeface="微软雅黑" panose="020B0503020204020204" charset="-122"/>
              <a:cs typeface="+mn-ea"/>
              <a:sym typeface="Arial" panose="020B0604020202020204" pitchFamily="34" charset="0"/>
            </a:endParaRPr>
          </a:p>
        </p:txBody>
      </p:sp>
      <p:sp>
        <p:nvSpPr>
          <p:cNvPr id="59" name="文本框 58"/>
          <p:cNvSpPr txBox="1"/>
          <p:nvPr>
            <p:custDataLst>
              <p:tags r:id="rId7"/>
            </p:custDataLst>
          </p:nvPr>
        </p:nvSpPr>
        <p:spPr bwMode="auto">
          <a:xfrm>
            <a:off x="1122045" y="2363607"/>
            <a:ext cx="2332355" cy="490022"/>
          </a:xfrm>
          <a:prstGeom prst="rect">
            <a:avLst/>
          </a:prstGeom>
          <a:noFill/>
        </p:spPr>
        <p:txBody>
          <a:bodyPr wrap="square" lIns="90000" tIns="46800" rIns="90000" bIns="0" anchor="ctr" anchorCtr="0">
            <a:noAutofit/>
          </a:bodyPr>
          <a:lstStyle/>
          <a:p>
            <a:pPr algn="r" latinLnBrk="0">
              <a:lnSpc>
                <a:spcPct val="120000"/>
              </a:lnSpc>
            </a:pPr>
            <a:r>
              <a:rPr lang="en-US" altLang="zh-CN" sz="2000" b="1" spc="300" dirty="0">
                <a:solidFill>
                  <a:srgbClr val="1F74AD"/>
                </a:solidFill>
                <a:effectLst/>
                <a:latin typeface="微软雅黑" panose="020B0503020204020204" charset="-122"/>
                <a:ea typeface="微软雅黑" panose="020B0503020204020204" charset="-122"/>
                <a:cs typeface="+mn-ea"/>
                <a:sym typeface="Arial" panose="020B0604020202020204" pitchFamily="34" charset="0"/>
              </a:rPr>
              <a:t>· </a:t>
            </a:r>
            <a:r>
              <a:rPr lang="zh-CN" altLang="en-US" sz="2000" b="1" spc="300" dirty="0">
                <a:solidFill>
                  <a:srgbClr val="1F74AD"/>
                </a:solidFill>
                <a:effectLst/>
                <a:latin typeface="微软雅黑" panose="020B0503020204020204" charset="-122"/>
                <a:ea typeface="微软雅黑" panose="020B0503020204020204" charset="-122"/>
                <a:cs typeface="+mn-ea"/>
                <a:sym typeface="Arial" panose="020B0604020202020204" pitchFamily="34" charset="0"/>
              </a:rPr>
              <a:t>品牌</a:t>
            </a:r>
            <a:endParaRPr lang="zh-CN" altLang="en-US" sz="2000" b="1" spc="300" dirty="0">
              <a:solidFill>
                <a:srgbClr val="1F74AD"/>
              </a:solidFill>
              <a:effectLst/>
              <a:latin typeface="微软雅黑" panose="020B0503020204020204" charset="-122"/>
              <a:ea typeface="微软雅黑" panose="020B0503020204020204" charset="-122"/>
              <a:cs typeface="+mn-ea"/>
              <a:sym typeface="Arial" panose="020B0604020202020204" pitchFamily="34" charset="0"/>
            </a:endParaRPr>
          </a:p>
          <a:p>
            <a:pPr algn="r" latinLnBrk="0">
              <a:lnSpc>
                <a:spcPct val="120000"/>
              </a:lnSpc>
            </a:pPr>
            <a:r>
              <a:rPr lang="en-US" altLang="zh-CN" sz="2000" b="1" spc="300" dirty="0">
                <a:solidFill>
                  <a:srgbClr val="1F74AD"/>
                </a:solidFill>
                <a:effectLst/>
                <a:latin typeface="微软雅黑" panose="020B0503020204020204" charset="-122"/>
                <a:ea typeface="微软雅黑" panose="020B0503020204020204" charset="-122"/>
                <a:cs typeface="+mn-ea"/>
                <a:sym typeface="Arial" panose="020B0604020202020204" pitchFamily="34" charset="0"/>
              </a:rPr>
              <a:t>· </a:t>
            </a:r>
            <a:r>
              <a:rPr lang="zh-CN" altLang="en-US" sz="2000" b="1" spc="300" dirty="0">
                <a:solidFill>
                  <a:srgbClr val="1F74AD"/>
                </a:solidFill>
                <a:effectLst/>
                <a:latin typeface="微软雅黑" panose="020B0503020204020204" charset="-122"/>
                <a:ea typeface="微软雅黑" panose="020B0503020204020204" charset="-122"/>
                <a:cs typeface="+mn-ea"/>
                <a:sym typeface="Arial" panose="020B0604020202020204" pitchFamily="34" charset="0"/>
              </a:rPr>
              <a:t>转化</a:t>
            </a:r>
            <a:endParaRPr lang="zh-CN" altLang="en-US" sz="2000" b="1" spc="300" dirty="0">
              <a:solidFill>
                <a:srgbClr val="1F74AD"/>
              </a:solidFill>
              <a:effectLst/>
              <a:latin typeface="微软雅黑" panose="020B0503020204020204" charset="-122"/>
              <a:ea typeface="微软雅黑" panose="020B0503020204020204" charset="-122"/>
              <a:cs typeface="+mn-ea"/>
              <a:sym typeface="Arial" panose="020B0604020202020204" pitchFamily="34" charset="0"/>
            </a:endParaRPr>
          </a:p>
        </p:txBody>
      </p:sp>
      <p:sp>
        <p:nvSpPr>
          <p:cNvPr id="78" name="文本框 77"/>
          <p:cNvSpPr txBox="1"/>
          <p:nvPr>
            <p:custDataLst>
              <p:tags r:id="rId8"/>
            </p:custDataLst>
          </p:nvPr>
        </p:nvSpPr>
        <p:spPr bwMode="auto">
          <a:xfrm>
            <a:off x="8143777" y="2363603"/>
            <a:ext cx="2332355" cy="490022"/>
          </a:xfrm>
          <a:prstGeom prst="rect">
            <a:avLst/>
          </a:prstGeom>
          <a:noFill/>
        </p:spPr>
        <p:txBody>
          <a:bodyPr wrap="square" lIns="90000" tIns="46800" rIns="90000" bIns="0" anchor="ctr" anchorCtr="0">
            <a:noAutofit/>
          </a:bodyPr>
          <a:lstStyle/>
          <a:p>
            <a:pPr latinLnBrk="0">
              <a:lnSpc>
                <a:spcPct val="120000"/>
              </a:lnSpc>
            </a:pPr>
            <a:r>
              <a:rPr lang="en-US" altLang="zh-CN" sz="2000" b="1" spc="300" dirty="0">
                <a:solidFill>
                  <a:srgbClr val="3498DB"/>
                </a:solidFill>
                <a:effectLst/>
                <a:latin typeface="微软雅黑" panose="020B0503020204020204" charset="-122"/>
                <a:ea typeface="微软雅黑" panose="020B0503020204020204" charset="-122"/>
                <a:cs typeface="+mn-ea"/>
                <a:sym typeface="Arial" panose="020B0604020202020204" pitchFamily="34" charset="0"/>
              </a:rPr>
              <a:t>· </a:t>
            </a:r>
            <a:r>
              <a:rPr lang="zh-CN" altLang="en-US" sz="2000" b="1" spc="300" dirty="0">
                <a:solidFill>
                  <a:srgbClr val="3498DB"/>
                </a:solidFill>
                <a:effectLst/>
                <a:latin typeface="微软雅黑" panose="020B0503020204020204" charset="-122"/>
                <a:ea typeface="微软雅黑" panose="020B0503020204020204" charset="-122"/>
                <a:cs typeface="+mn-ea"/>
                <a:sym typeface="Arial" panose="020B0604020202020204" pitchFamily="34" charset="0"/>
              </a:rPr>
              <a:t>品牌</a:t>
            </a:r>
            <a:endParaRPr lang="zh-CN" altLang="en-US" sz="2000" b="1" spc="300" dirty="0">
              <a:solidFill>
                <a:srgbClr val="3498DB"/>
              </a:solidFill>
              <a:effectLst/>
              <a:latin typeface="微软雅黑" panose="020B0503020204020204" charset="-122"/>
              <a:ea typeface="微软雅黑" panose="020B0503020204020204" charset="-122"/>
              <a:cs typeface="+mn-ea"/>
              <a:sym typeface="Arial" panose="020B0604020202020204" pitchFamily="34" charset="0"/>
            </a:endParaRPr>
          </a:p>
          <a:p>
            <a:pPr latinLnBrk="0">
              <a:lnSpc>
                <a:spcPct val="120000"/>
              </a:lnSpc>
            </a:pPr>
            <a:r>
              <a:rPr lang="en-US" altLang="zh-CN" sz="2000" b="1" spc="300" dirty="0">
                <a:solidFill>
                  <a:srgbClr val="3498DB"/>
                </a:solidFill>
                <a:effectLst/>
                <a:latin typeface="微软雅黑" panose="020B0503020204020204" charset="-122"/>
                <a:ea typeface="微软雅黑" panose="020B0503020204020204" charset="-122"/>
                <a:cs typeface="+mn-ea"/>
                <a:sym typeface="Arial" panose="020B0604020202020204" pitchFamily="34" charset="0"/>
              </a:rPr>
              <a:t>· </a:t>
            </a:r>
            <a:r>
              <a:rPr lang="zh-CN" altLang="en-US" sz="2000" b="1" spc="300" dirty="0">
                <a:solidFill>
                  <a:srgbClr val="3498DB"/>
                </a:solidFill>
                <a:effectLst/>
                <a:latin typeface="微软雅黑" panose="020B0503020204020204" charset="-122"/>
                <a:ea typeface="微软雅黑" panose="020B0503020204020204" charset="-122"/>
                <a:cs typeface="+mn-ea"/>
                <a:sym typeface="Arial" panose="020B0604020202020204" pitchFamily="34" charset="0"/>
              </a:rPr>
              <a:t>转化</a:t>
            </a:r>
            <a:endParaRPr lang="zh-CN" altLang="en-US" sz="2000" b="1" spc="300" dirty="0">
              <a:solidFill>
                <a:srgbClr val="3498DB"/>
              </a:solidFill>
              <a:effectLst/>
              <a:latin typeface="微软雅黑" panose="020B0503020204020204" charset="-122"/>
              <a:ea typeface="微软雅黑" panose="020B0503020204020204" charset="-122"/>
              <a:cs typeface="+mn-ea"/>
              <a:sym typeface="Arial" panose="020B0604020202020204" pitchFamily="34" charset="0"/>
            </a:endParaRPr>
          </a:p>
        </p:txBody>
      </p:sp>
      <p:sp>
        <p:nvSpPr>
          <p:cNvPr id="80" name="文本框 79"/>
          <p:cNvSpPr txBox="1"/>
          <p:nvPr>
            <p:custDataLst>
              <p:tags r:id="rId9"/>
            </p:custDataLst>
          </p:nvPr>
        </p:nvSpPr>
        <p:spPr bwMode="auto">
          <a:xfrm>
            <a:off x="8143777" y="4053755"/>
            <a:ext cx="2332355" cy="490022"/>
          </a:xfrm>
          <a:prstGeom prst="rect">
            <a:avLst/>
          </a:prstGeom>
          <a:noFill/>
        </p:spPr>
        <p:txBody>
          <a:bodyPr wrap="square" lIns="90000" tIns="46800" rIns="90000" bIns="0" anchor="ctr" anchorCtr="0">
            <a:noAutofit/>
          </a:bodyPr>
          <a:lstStyle/>
          <a:p>
            <a:pPr latinLnBrk="0">
              <a:lnSpc>
                <a:spcPct val="120000"/>
              </a:lnSpc>
            </a:pPr>
            <a:r>
              <a:rPr lang="en-US" altLang="zh-CN" sz="2000" b="1" spc="300" dirty="0">
                <a:solidFill>
                  <a:srgbClr val="1AA3AA"/>
                </a:solidFill>
                <a:effectLst/>
                <a:latin typeface="微软雅黑" panose="020B0503020204020204" charset="-122"/>
                <a:ea typeface="微软雅黑" panose="020B0503020204020204" charset="-122"/>
                <a:cs typeface="+mn-ea"/>
                <a:sym typeface="Arial" panose="020B0604020202020204" pitchFamily="34" charset="0"/>
              </a:rPr>
              <a:t>· </a:t>
            </a:r>
            <a:r>
              <a:rPr lang="zh-CN" altLang="en-US" sz="2000" b="1" spc="300" dirty="0">
                <a:solidFill>
                  <a:srgbClr val="1AA3AA"/>
                </a:solidFill>
                <a:effectLst/>
                <a:latin typeface="微软雅黑" panose="020B0503020204020204" charset="-122"/>
                <a:ea typeface="微软雅黑" panose="020B0503020204020204" charset="-122"/>
                <a:cs typeface="+mn-ea"/>
                <a:sym typeface="Arial" panose="020B0604020202020204" pitchFamily="34" charset="0"/>
              </a:rPr>
              <a:t>品牌</a:t>
            </a:r>
            <a:endParaRPr lang="zh-CN" altLang="en-US" sz="2000" b="1" spc="300" dirty="0">
              <a:solidFill>
                <a:srgbClr val="1AA3AA"/>
              </a:solidFill>
              <a:effectLst/>
              <a:latin typeface="微软雅黑" panose="020B0503020204020204" charset="-122"/>
              <a:ea typeface="微软雅黑" panose="020B0503020204020204" charset="-122"/>
              <a:cs typeface="+mn-ea"/>
              <a:sym typeface="Arial" panose="020B0604020202020204" pitchFamily="34" charset="0"/>
            </a:endParaRPr>
          </a:p>
          <a:p>
            <a:pPr latinLnBrk="0">
              <a:lnSpc>
                <a:spcPct val="120000"/>
              </a:lnSpc>
            </a:pPr>
            <a:r>
              <a:rPr lang="en-US" altLang="zh-CN" sz="2000" b="1" spc="300" dirty="0">
                <a:solidFill>
                  <a:srgbClr val="1AA3AA"/>
                </a:solidFill>
                <a:effectLst/>
                <a:latin typeface="微软雅黑" panose="020B0503020204020204" charset="-122"/>
                <a:ea typeface="微软雅黑" panose="020B0503020204020204" charset="-122"/>
                <a:cs typeface="+mn-ea"/>
                <a:sym typeface="Arial" panose="020B0604020202020204" pitchFamily="34" charset="0"/>
              </a:rPr>
              <a:t>· </a:t>
            </a:r>
            <a:r>
              <a:rPr lang="zh-CN" altLang="en-US" sz="2000" b="1" spc="300" dirty="0">
                <a:solidFill>
                  <a:srgbClr val="1AA3AA"/>
                </a:solidFill>
                <a:effectLst/>
                <a:latin typeface="微软雅黑" panose="020B0503020204020204" charset="-122"/>
                <a:ea typeface="微软雅黑" panose="020B0503020204020204" charset="-122"/>
                <a:cs typeface="+mn-ea"/>
                <a:sym typeface="Arial" panose="020B0604020202020204" pitchFamily="34" charset="0"/>
              </a:rPr>
              <a:t>转化</a:t>
            </a:r>
            <a:endParaRPr lang="zh-CN" altLang="en-US" sz="2000" b="1" spc="300" dirty="0">
              <a:solidFill>
                <a:srgbClr val="1AA3AA"/>
              </a:solidFill>
              <a:effectLst/>
              <a:latin typeface="微软雅黑" panose="020B0503020204020204" charset="-122"/>
              <a:ea typeface="微软雅黑" panose="020B0503020204020204" charset="-122"/>
              <a:cs typeface="+mn-ea"/>
              <a:sym typeface="Arial" panose="020B0604020202020204" pitchFamily="34" charset="0"/>
            </a:endParaRPr>
          </a:p>
        </p:txBody>
      </p:sp>
      <p:sp>
        <p:nvSpPr>
          <p:cNvPr id="82" name="矩形 81"/>
          <p:cNvSpPr/>
          <p:nvPr>
            <p:custDataLst>
              <p:tags r:id="rId10"/>
            </p:custDataLst>
          </p:nvPr>
        </p:nvSpPr>
        <p:spPr bwMode="auto">
          <a:xfrm>
            <a:off x="4091878" y="2643535"/>
            <a:ext cx="1315975" cy="583555"/>
          </a:xfrm>
          <a:prstGeom prst="rect">
            <a:avLst/>
          </a:prstGeom>
          <a:noFill/>
          <a:ln>
            <a:noFill/>
          </a:ln>
        </p:spPr>
        <p:txBody>
          <a:bodyPr wrap="none" lIns="90000" tIns="46800" rIns="90000" bIns="46800" anchor="ctr">
            <a:normAutofit/>
          </a:bodyPr>
          <a:lstStyle/>
          <a:p>
            <a:pPr marL="19685" algn="ctr">
              <a:lnSpc>
                <a:spcPct val="120000"/>
              </a:lnSpc>
            </a:pPr>
            <a:r>
              <a:rPr lang="zh-CN" altLang="en-US" sz="2000" b="1" spc="300" dirty="0">
                <a:solidFill>
                  <a:sysClr val="window" lastClr="FFFFFF"/>
                </a:solidFill>
                <a:uFillTx/>
                <a:latin typeface="微软雅黑" panose="020B0503020204020204" charset="-122"/>
                <a:ea typeface="微软雅黑" panose="020B0503020204020204" charset="-122"/>
                <a:cs typeface="+mn-ea"/>
                <a:sym typeface="Arial" panose="020B0604020202020204" pitchFamily="34" charset="0"/>
              </a:rPr>
              <a:t>独立站</a:t>
            </a:r>
            <a:endParaRPr lang="zh-CN" altLang="en-US" sz="2000" b="1" spc="300" dirty="0">
              <a:solidFill>
                <a:sysClr val="window" lastClr="FFFFFF"/>
              </a:solidFill>
              <a:uFillTx/>
              <a:latin typeface="微软雅黑" panose="020B0503020204020204" charset="-122"/>
              <a:ea typeface="微软雅黑" panose="020B0503020204020204" charset="-122"/>
              <a:cs typeface="+mn-ea"/>
              <a:sym typeface="Arial" panose="020B0604020202020204" pitchFamily="34" charset="0"/>
            </a:endParaRPr>
          </a:p>
        </p:txBody>
      </p:sp>
      <p:sp>
        <p:nvSpPr>
          <p:cNvPr id="83" name="矩形 82"/>
          <p:cNvSpPr/>
          <p:nvPr>
            <p:custDataLst>
              <p:tags r:id="rId11"/>
            </p:custDataLst>
          </p:nvPr>
        </p:nvSpPr>
        <p:spPr bwMode="auto">
          <a:xfrm>
            <a:off x="6168352" y="4310360"/>
            <a:ext cx="1315975" cy="583555"/>
          </a:xfrm>
          <a:prstGeom prst="rect">
            <a:avLst/>
          </a:prstGeom>
          <a:noFill/>
          <a:ln>
            <a:noFill/>
          </a:ln>
        </p:spPr>
        <p:txBody>
          <a:bodyPr wrap="none" lIns="90000" tIns="46800" rIns="90000" bIns="46800" anchor="ctr">
            <a:normAutofit/>
          </a:bodyPr>
          <a:lstStyle/>
          <a:p>
            <a:pPr marL="19685" algn="ctr">
              <a:lnSpc>
                <a:spcPct val="120000"/>
              </a:lnSpc>
            </a:pPr>
            <a:r>
              <a:rPr lang="en-US" altLang="zh-CN" sz="2000" b="1" spc="300" dirty="0">
                <a:solidFill>
                  <a:sysClr val="window" lastClr="FFFFFF"/>
                </a:solidFill>
                <a:uFillTx/>
                <a:latin typeface="微软雅黑" panose="020B0503020204020204" charset="-122"/>
                <a:ea typeface="微软雅黑" panose="020B0503020204020204" charset="-122"/>
                <a:cs typeface="+mn-ea"/>
                <a:sym typeface="Arial" panose="020B0604020202020204" pitchFamily="34" charset="0"/>
              </a:rPr>
              <a:t>APP</a:t>
            </a:r>
            <a:endParaRPr lang="en-US" altLang="zh-CN" sz="2000" b="1" spc="300" dirty="0">
              <a:solidFill>
                <a:sysClr val="window" lastClr="FFFFFF"/>
              </a:solidFill>
              <a:uFillTx/>
              <a:latin typeface="微软雅黑" panose="020B0503020204020204" charset="-122"/>
              <a:ea typeface="微软雅黑" panose="020B0503020204020204" charset="-122"/>
              <a:cs typeface="+mn-ea"/>
              <a:sym typeface="Arial" panose="020B0604020202020204" pitchFamily="34" charset="0"/>
            </a:endParaRPr>
          </a:p>
        </p:txBody>
      </p:sp>
      <p:sp>
        <p:nvSpPr>
          <p:cNvPr id="84" name="矩形 83"/>
          <p:cNvSpPr/>
          <p:nvPr>
            <p:custDataLst>
              <p:tags r:id="rId12"/>
            </p:custDataLst>
          </p:nvPr>
        </p:nvSpPr>
        <p:spPr bwMode="auto">
          <a:xfrm>
            <a:off x="4091878" y="4310360"/>
            <a:ext cx="1315975" cy="583555"/>
          </a:xfrm>
          <a:prstGeom prst="rect">
            <a:avLst/>
          </a:prstGeom>
          <a:noFill/>
          <a:ln>
            <a:noFill/>
          </a:ln>
        </p:spPr>
        <p:txBody>
          <a:bodyPr wrap="none" lIns="90000" tIns="46800" rIns="90000" bIns="46800" anchor="ctr">
            <a:normAutofit/>
          </a:bodyPr>
          <a:lstStyle/>
          <a:p>
            <a:pPr marL="19685" algn="ctr">
              <a:lnSpc>
                <a:spcPct val="120000"/>
              </a:lnSpc>
            </a:pPr>
            <a:r>
              <a:rPr lang="zh-CN" altLang="en-US" sz="2000" b="1" spc="300" dirty="0">
                <a:solidFill>
                  <a:sysClr val="window" lastClr="FFFFFF"/>
                </a:solidFill>
                <a:uFillTx/>
                <a:latin typeface="微软雅黑" panose="020B0503020204020204" charset="-122"/>
                <a:ea typeface="微软雅黑" panose="020B0503020204020204" charset="-122"/>
                <a:cs typeface="+mn-ea"/>
                <a:sym typeface="Arial" panose="020B0604020202020204" pitchFamily="34" charset="0"/>
              </a:rPr>
              <a:t>大型外贸</a:t>
            </a:r>
            <a:endParaRPr lang="zh-CN" altLang="en-US" sz="2000" b="1" spc="300" dirty="0">
              <a:solidFill>
                <a:sysClr val="window" lastClr="FFFFFF"/>
              </a:solidFill>
              <a:uFillTx/>
              <a:latin typeface="微软雅黑" panose="020B0503020204020204" charset="-122"/>
              <a:ea typeface="微软雅黑" panose="020B0503020204020204" charset="-122"/>
              <a:cs typeface="+mn-ea"/>
              <a:sym typeface="Arial" panose="020B0604020202020204" pitchFamily="34" charset="0"/>
            </a:endParaRPr>
          </a:p>
        </p:txBody>
      </p:sp>
      <p:sp>
        <p:nvSpPr>
          <p:cNvPr id="85" name="矩形 84"/>
          <p:cNvSpPr/>
          <p:nvPr>
            <p:custDataLst>
              <p:tags r:id="rId13"/>
            </p:custDataLst>
          </p:nvPr>
        </p:nvSpPr>
        <p:spPr bwMode="auto">
          <a:xfrm>
            <a:off x="6168352" y="2643535"/>
            <a:ext cx="1315975" cy="583555"/>
          </a:xfrm>
          <a:prstGeom prst="rect">
            <a:avLst/>
          </a:prstGeom>
          <a:noFill/>
          <a:ln>
            <a:noFill/>
          </a:ln>
        </p:spPr>
        <p:txBody>
          <a:bodyPr wrap="none" lIns="90000" tIns="46800" rIns="90000" bIns="46800" anchor="ctr">
            <a:normAutofit/>
          </a:bodyPr>
          <a:lstStyle/>
          <a:p>
            <a:pPr marL="19685" algn="ctr">
              <a:lnSpc>
                <a:spcPct val="120000"/>
              </a:lnSpc>
            </a:pPr>
            <a:r>
              <a:rPr lang="zh-CN" altLang="en-US" sz="2000" b="1" spc="300" dirty="0">
                <a:solidFill>
                  <a:sysClr val="window" lastClr="FFFFFF"/>
                </a:solidFill>
                <a:uFillTx/>
                <a:latin typeface="微软雅黑" panose="020B0503020204020204" charset="-122"/>
                <a:ea typeface="微软雅黑" panose="020B0503020204020204" charset="-122"/>
                <a:cs typeface="+mn-ea"/>
                <a:sym typeface="Arial" panose="020B0604020202020204" pitchFamily="34" charset="0"/>
              </a:rPr>
              <a:t>平台</a:t>
            </a:r>
            <a:endParaRPr lang="zh-CN" altLang="en-US" sz="2000" b="1" spc="300" dirty="0">
              <a:solidFill>
                <a:sysClr val="window" lastClr="FFFFFF"/>
              </a:solidFill>
              <a:uFillTx/>
              <a:latin typeface="微软雅黑" panose="020B0503020204020204" charset="-122"/>
              <a:ea typeface="微软雅黑" panose="020B0503020204020204" charset="-122"/>
              <a:cs typeface="+mn-ea"/>
              <a:sym typeface="Arial" panose="020B0604020202020204" pitchFamily="34" charset="0"/>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en-US" altLang="zh-CN" sz="2800">
                <a:solidFill>
                  <a:srgbClr val="0C4861"/>
                </a:solidFill>
                <a:sym typeface="+mn-ea"/>
              </a:rPr>
              <a:t>11</a:t>
            </a:r>
            <a:r>
              <a:rPr lang="zh-CN" altLang="en-US" sz="2800">
                <a:solidFill>
                  <a:srgbClr val="0C4861"/>
                </a:solidFill>
                <a:sym typeface="+mn-ea"/>
              </a:rPr>
              <a:t>种营销目标</a:t>
            </a:r>
            <a:endParaRPr lang="zh-CN" altLang="en-US" sz="2800">
              <a:solidFill>
                <a:srgbClr val="0C4861"/>
              </a:solidFill>
              <a:sym typeface="+mn-ea"/>
            </a:endParaRPr>
          </a:p>
        </p:txBody>
      </p:sp>
      <p:pic>
        <p:nvPicPr>
          <p:cNvPr id="1164" name="图像" descr="图像"/>
          <p:cNvPicPr>
            <a:picLocks noGrp="1" noChangeAspect="1"/>
          </p:cNvPicPr>
          <p:nvPr>
            <p:ph idx="1"/>
          </p:nvPr>
        </p:nvPicPr>
        <p:blipFill>
          <a:blip r:embed="rId1"/>
          <a:stretch>
            <a:fillRect/>
          </a:stretch>
        </p:blipFill>
        <p:spPr>
          <a:xfrm>
            <a:off x="2666365" y="1689735"/>
            <a:ext cx="9525000" cy="4174490"/>
          </a:xfrm>
          <a:prstGeom prst="rect">
            <a:avLst/>
          </a:prstGeom>
          <a:ln w="12700">
            <a:miter lim="400000"/>
            <a:headEnd/>
            <a:tailEnd/>
          </a:ln>
        </p:spPr>
      </p:pic>
      <p:sp>
        <p:nvSpPr>
          <p:cNvPr id="356" name="中国外贸与跨境电商的发展变化"/>
          <p:cNvSpPr txBox="1"/>
          <p:nvPr/>
        </p:nvSpPr>
        <p:spPr>
          <a:xfrm>
            <a:off x="299085" y="834390"/>
            <a:ext cx="3114040" cy="5885815"/>
          </a:xfrm>
          <a:prstGeom prst="rect">
            <a:avLst/>
          </a:prstGeom>
          <a:ln w="12700">
            <a:miter lim="400000"/>
          </a:ln>
        </p:spPr>
        <p:txBody>
          <a:bodyPr wrap="square" lIns="0" tIns="0" rIns="0" bIns="0">
            <a:spAutoFit/>
          </a:bodyPr>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00">
                <a:solidFill>
                  <a:srgbClr val="0C4861"/>
                </a:solidFill>
              </a:rPr>
              <a:t>根据</a:t>
            </a:r>
            <a:r>
              <a:rPr lang="zh-CN" altLang="en-US" sz="2000" u="sng">
                <a:solidFill>
                  <a:srgbClr val="0C4861"/>
                </a:solidFill>
              </a:rPr>
              <a:t>营销目标</a:t>
            </a:r>
            <a:r>
              <a:rPr lang="zh-CN" altLang="en-US" sz="2000">
                <a:solidFill>
                  <a:srgbClr val="0C4861"/>
                </a:solidFill>
              </a:rPr>
              <a:t>进行选择：</a:t>
            </a: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00">
                <a:solidFill>
                  <a:schemeClr val="accent2"/>
                </a:solidFill>
              </a:rPr>
              <a:t>曝光</a:t>
            </a:r>
            <a:endParaRPr lang="zh-CN" altLang="en-US" sz="2000">
              <a:solidFill>
                <a:schemeClr val="accent2"/>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000">
                <a:solidFill>
                  <a:srgbClr val="0C4861"/>
                </a:solidFill>
              </a:rPr>
              <a:t>· </a:t>
            </a:r>
            <a:r>
              <a:rPr lang="zh-CN" altLang="en-US" sz="2000">
                <a:solidFill>
                  <a:srgbClr val="0C4861"/>
                </a:solidFill>
              </a:rPr>
              <a:t>品牌知名度</a:t>
            </a: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000">
                <a:solidFill>
                  <a:srgbClr val="0C4861"/>
                </a:solidFill>
              </a:rPr>
              <a:t>· </a:t>
            </a:r>
            <a:r>
              <a:rPr lang="zh-CN" altLang="en-US" sz="2000">
                <a:solidFill>
                  <a:srgbClr val="0C4861"/>
                </a:solidFill>
              </a:rPr>
              <a:t>覆盖人数</a:t>
            </a: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000">
                <a:solidFill>
                  <a:srgbClr val="0C4861"/>
                </a:solidFill>
              </a:rPr>
              <a:t>· </a:t>
            </a:r>
            <a:r>
              <a:rPr lang="zh-CN" altLang="en-US" sz="2000">
                <a:solidFill>
                  <a:srgbClr val="0C4861"/>
                </a:solidFill>
              </a:rPr>
              <a:t>互动率</a:t>
            </a: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000">
                <a:solidFill>
                  <a:srgbClr val="0C4861"/>
                </a:solidFill>
              </a:rPr>
              <a:t>· </a:t>
            </a:r>
            <a:r>
              <a:rPr lang="zh-CN" altLang="en-US" sz="2000">
                <a:solidFill>
                  <a:srgbClr val="0C4861"/>
                </a:solidFill>
              </a:rPr>
              <a:t>视频观看量</a:t>
            </a: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00">
                <a:solidFill>
                  <a:schemeClr val="accent2"/>
                </a:solidFill>
              </a:rPr>
              <a:t>转化</a:t>
            </a:r>
            <a:endParaRPr lang="zh-CN" altLang="en-US" sz="2000">
              <a:solidFill>
                <a:schemeClr val="accent2"/>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000">
                <a:solidFill>
                  <a:srgbClr val="0C4861"/>
                </a:solidFill>
              </a:rPr>
              <a:t>· </a:t>
            </a:r>
            <a:r>
              <a:rPr lang="zh-CN" altLang="en-US" sz="2000">
                <a:solidFill>
                  <a:srgbClr val="0C4861"/>
                </a:solidFill>
              </a:rPr>
              <a:t>互动率</a:t>
            </a: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000">
                <a:solidFill>
                  <a:srgbClr val="0C4861"/>
                </a:solidFill>
              </a:rPr>
              <a:t>· </a:t>
            </a:r>
            <a:r>
              <a:rPr lang="zh-CN" altLang="en-US" sz="2000">
                <a:solidFill>
                  <a:srgbClr val="0C4861"/>
                </a:solidFill>
              </a:rPr>
              <a:t>转化量</a:t>
            </a: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000">
                <a:solidFill>
                  <a:srgbClr val="0C4861"/>
                </a:solidFill>
              </a:rPr>
              <a:t>· </a:t>
            </a:r>
            <a:r>
              <a:rPr lang="zh-CN" altLang="en-US" sz="2000">
                <a:solidFill>
                  <a:srgbClr val="0C4861"/>
                </a:solidFill>
              </a:rPr>
              <a:t>目录促销</a:t>
            </a: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00">
                <a:solidFill>
                  <a:schemeClr val="accent2"/>
                </a:solidFill>
              </a:rPr>
              <a:t>询盘</a:t>
            </a:r>
            <a:endParaRPr lang="zh-CN" altLang="en-US" sz="2000">
              <a:solidFill>
                <a:schemeClr val="accent2"/>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000">
                <a:solidFill>
                  <a:srgbClr val="0C4861"/>
                </a:solidFill>
              </a:rPr>
              <a:t>· </a:t>
            </a:r>
            <a:r>
              <a:rPr lang="zh-CN" altLang="en-US" sz="2000">
                <a:solidFill>
                  <a:srgbClr val="0C4861"/>
                </a:solidFill>
              </a:rPr>
              <a:t>潜在客户开发</a:t>
            </a:r>
            <a:endParaRPr lang="zh-CN" altLang="en-US" sz="2000">
              <a:solidFill>
                <a:srgbClr val="0C4861"/>
              </a:solidFill>
            </a:endParaRPr>
          </a:p>
          <a:p>
            <a:pPr defTabSz="466725">
              <a:lnSpc>
                <a:spcPct val="100000"/>
              </a:lnSpc>
              <a:spcBef>
                <a:spcPts val="500"/>
              </a:spcBef>
              <a:defRPr sz="2500" b="1">
                <a:solidFill>
                  <a:srgbClr val="AA794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000">
                <a:solidFill>
                  <a:srgbClr val="0C4861"/>
                </a:solidFill>
              </a:rPr>
              <a:t>· </a:t>
            </a:r>
            <a:r>
              <a:rPr lang="zh-CN" altLang="en-US" sz="2000">
                <a:solidFill>
                  <a:srgbClr val="0C4861"/>
                </a:solidFill>
              </a:rPr>
              <a:t>消息互动量</a:t>
            </a:r>
            <a:endParaRPr lang="en-US" altLang="zh-CN" sz="2000">
              <a:solidFill>
                <a:srgbClr val="0C4861"/>
              </a:solidFill>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31249" y="380991"/>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182640"/>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dirty="0"/>
              <a:t>案例</a:t>
            </a:r>
            <a:r>
              <a:rPr lang="en-US" altLang="zh-CN" dirty="0"/>
              <a:t>1</a:t>
            </a:r>
            <a:r>
              <a:rPr lang="zh-CN" altLang="en-US" dirty="0"/>
              <a:t>：房地产</a:t>
            </a:r>
            <a:r>
              <a:rPr lang="en-US" altLang="zh-CN" dirty="0"/>
              <a:t>——</a:t>
            </a:r>
            <a:r>
              <a:rPr lang="zh-CN" altLang="en-US" dirty="0"/>
              <a:t>降低</a:t>
            </a:r>
            <a:r>
              <a:rPr lang="en-US" altLang="zh-CN" dirty="0"/>
              <a:t>95%</a:t>
            </a:r>
            <a:r>
              <a:rPr lang="zh-CN" altLang="en-US" dirty="0"/>
              <a:t>获客</a:t>
            </a:r>
            <a:r>
              <a:rPr lang="zh-CN" altLang="en-US" dirty="0"/>
              <a:t>成本</a:t>
            </a:r>
            <a:endParaRPr lang="zh-CN" dirty="0"/>
          </a:p>
        </p:txBody>
      </p:sp>
      <p:sp>
        <p:nvSpPr>
          <p:cNvPr id="10" name="矩形 4"/>
          <p:cNvSpPr/>
          <p:nvPr/>
        </p:nvSpPr>
        <p:spPr>
          <a:xfrm>
            <a:off x="4293553" y="1642825"/>
            <a:ext cx="3646487" cy="2963862"/>
          </a:xfrm>
          <a:prstGeom prst="rect">
            <a:avLst/>
          </a:prstGeom>
          <a:noFill/>
          <a:ln w="9525">
            <a:noFill/>
          </a:ln>
        </p:spPr>
        <p:txBody>
          <a:bodyPr/>
          <a:lstStyle/>
          <a:p>
            <a:pPr lvl="0" eaLnBrk="1" hangingPunct="1"/>
            <a:endParaRPr lang="zh-CN" altLang="en-US" sz="13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endParaRPr>
          </a:p>
        </p:txBody>
      </p:sp>
      <p:grpSp>
        <p:nvGrpSpPr>
          <p:cNvPr id="11" name="组合 10"/>
          <p:cNvGrpSpPr/>
          <p:nvPr/>
        </p:nvGrpSpPr>
        <p:grpSpPr>
          <a:xfrm rot="10800000">
            <a:off x="4657337" y="4333459"/>
            <a:ext cx="2458165" cy="1998986"/>
            <a:chOff x="8255" y="3016"/>
            <a:chExt cx="2757" cy="2242"/>
          </a:xfrm>
        </p:grpSpPr>
        <p:sp>
          <p:nvSpPr>
            <p:cNvPr id="12" name="任意多边形 5"/>
            <p:cNvSpPr/>
            <p:nvPr/>
          </p:nvSpPr>
          <p:spPr>
            <a:xfrm>
              <a:off x="8255" y="3016"/>
              <a:ext cx="2757" cy="2242"/>
            </a:xfrm>
            <a:custGeom>
              <a:avLst/>
              <a:gdLst/>
              <a:ahLst/>
              <a:cxnLst>
                <a:cxn ang="0">
                  <a:pos x="0" y="1155700"/>
                </a:cxn>
                <a:cxn ang="0">
                  <a:pos x="710407" y="0"/>
                </a:cxn>
                <a:cxn ang="0">
                  <a:pos x="710407" y="0"/>
                </a:cxn>
                <a:cxn ang="0">
                  <a:pos x="1420813" y="1155700"/>
                </a:cxn>
                <a:cxn ang="0">
                  <a:pos x="0" y="1155700"/>
                </a:cxn>
              </a:cxnLst>
              <a:rect l="0" t="0" r="0" b="0"/>
              <a:pathLst>
                <a:path w="1895434" h="1540529">
                  <a:moveTo>
                    <a:pt x="0" y="1540529"/>
                  </a:moveTo>
                  <a:lnTo>
                    <a:pt x="947717" y="0"/>
                  </a:lnTo>
                  <a:lnTo>
                    <a:pt x="1895434" y="1540529"/>
                  </a:lnTo>
                  <a:lnTo>
                    <a:pt x="0" y="1540529"/>
                  </a:lnTo>
                  <a:close/>
                </a:path>
              </a:pathLst>
            </a:custGeom>
            <a:solidFill>
              <a:schemeClr val="accent1"/>
            </a:solidFill>
            <a:ln w="12700" cap="flat" cmpd="sng">
              <a:solidFill>
                <a:srgbClr val="FFFFFF">
                  <a:alpha val="100000"/>
                </a:srgbClr>
              </a:solidFill>
              <a:prstDash val="solid"/>
              <a:round/>
              <a:headEnd type="none" w="med" len="med"/>
              <a:tailEnd type="none" w="med" len="med"/>
            </a:ln>
          </p:spPr>
          <p:txBody>
            <a:bodyPr/>
            <a:lstStyle/>
            <a:p>
              <a:endParaRPr lang="zh-CN" altLang="en-US">
                <a:solidFill>
                  <a:schemeClr val="bg1">
                    <a:lumMod val="50000"/>
                  </a:schemeClr>
                </a:solidFill>
              </a:endParaRPr>
            </a:p>
          </p:txBody>
        </p:sp>
        <p:sp>
          <p:nvSpPr>
            <p:cNvPr id="13" name="文本框 12"/>
            <p:cNvSpPr txBox="1"/>
            <p:nvPr/>
          </p:nvSpPr>
          <p:spPr>
            <a:xfrm rot="10800000">
              <a:off x="8615" y="4085"/>
              <a:ext cx="1973" cy="935"/>
            </a:xfrm>
            <a:prstGeom prst="rect">
              <a:avLst/>
            </a:prstGeom>
            <a:noFill/>
          </p:spPr>
          <p:txBody>
            <a:bodyPr wrap="square" rtlCol="0">
              <a:spAutoFit/>
            </a:bodyPr>
            <a:lstStyle/>
            <a:p>
              <a:pPr algn="ctr">
                <a:lnSpc>
                  <a:spcPct val="150000"/>
                </a:lnSpc>
              </a:pPr>
              <a:r>
                <a:rPr lang="zh-CN" altLang="en-US" sz="1600" b="1" dirty="0">
                  <a:solidFill>
                    <a:schemeClr val="bg1"/>
                  </a:solidFill>
                  <a:latin typeface="微软雅黑" panose="020B0503020204020204" charset="-122"/>
                  <a:ea typeface="微软雅黑" panose="020B0503020204020204" charset="-122"/>
                  <a:sym typeface="+mn-ea"/>
                </a:rPr>
                <a:t>续签</a:t>
              </a:r>
              <a:r>
                <a:rPr lang="en-US" altLang="zh-CN" b="1" dirty="0">
                  <a:solidFill>
                    <a:schemeClr val="accent4">
                      <a:lumMod val="60000"/>
                      <a:lumOff val="40000"/>
                    </a:schemeClr>
                  </a:solidFill>
                  <a:latin typeface="微软雅黑" panose="020B0503020204020204" charset="-122"/>
                  <a:ea typeface="微软雅黑" panose="020B0503020204020204" charset="-122"/>
                  <a:sym typeface="+mn-ea"/>
                </a:rPr>
                <a:t>5</a:t>
              </a:r>
              <a:r>
                <a:rPr lang="zh-CN" altLang="en-US" sz="1600" b="1" dirty="0">
                  <a:solidFill>
                    <a:schemeClr val="bg1"/>
                  </a:solidFill>
                  <a:latin typeface="微软雅黑" panose="020B0503020204020204" charset="-122"/>
                  <a:ea typeface="微软雅黑" panose="020B0503020204020204" charset="-122"/>
                  <a:sym typeface="+mn-ea"/>
                </a:rPr>
                <a:t>个新项目</a:t>
              </a:r>
              <a:r>
                <a:rPr lang="en-US" altLang="zh-CN" sz="1600" b="1" dirty="0">
                  <a:solidFill>
                    <a:schemeClr val="bg1"/>
                  </a:solidFill>
                  <a:latin typeface="微软雅黑" panose="020B0503020204020204" charset="-122"/>
                  <a:ea typeface="微软雅黑" panose="020B0503020204020204" charset="-122"/>
                  <a:sym typeface="+mn-ea"/>
                </a:rPr>
                <a:t>…</a:t>
              </a:r>
              <a:endParaRPr lang="en-US" altLang="zh-CN" sz="1600" b="1" dirty="0">
                <a:solidFill>
                  <a:schemeClr val="bg1"/>
                </a:solidFill>
                <a:latin typeface="微软雅黑" panose="020B0503020204020204" charset="-122"/>
                <a:ea typeface="微软雅黑" panose="020B0503020204020204" charset="-122"/>
                <a:sym typeface="+mn-ea"/>
              </a:endParaRPr>
            </a:p>
            <a:p>
              <a:pPr algn="ctr">
                <a:lnSpc>
                  <a:spcPct val="150000"/>
                </a:lnSpc>
              </a:pPr>
              <a:endParaRPr lang="zh-CN" altLang="en-US" sz="1600" b="1" dirty="0">
                <a:solidFill>
                  <a:schemeClr val="bg1"/>
                </a:solidFill>
                <a:latin typeface="微软雅黑" panose="020B0503020204020204" charset="-122"/>
                <a:ea typeface="微软雅黑" panose="020B0503020204020204" charset="-122"/>
                <a:sym typeface="+mn-ea"/>
              </a:endParaRPr>
            </a:p>
          </p:txBody>
        </p:sp>
      </p:grpSp>
      <p:grpSp>
        <p:nvGrpSpPr>
          <p:cNvPr id="14" name="组合 13"/>
          <p:cNvGrpSpPr/>
          <p:nvPr/>
        </p:nvGrpSpPr>
        <p:grpSpPr>
          <a:xfrm rot="10800000">
            <a:off x="3687380" y="2788905"/>
            <a:ext cx="4376728" cy="1562418"/>
            <a:chOff x="7174" y="5259"/>
            <a:chExt cx="4919" cy="1756"/>
          </a:xfrm>
        </p:grpSpPr>
        <p:sp>
          <p:nvSpPr>
            <p:cNvPr id="15" name="任意多边形 6"/>
            <p:cNvSpPr/>
            <p:nvPr/>
          </p:nvSpPr>
          <p:spPr>
            <a:xfrm>
              <a:off x="7174" y="5259"/>
              <a:ext cx="4919" cy="1756"/>
            </a:xfrm>
            <a:custGeom>
              <a:avLst/>
              <a:gdLst/>
              <a:ahLst/>
              <a:cxnLst>
                <a:cxn ang="0">
                  <a:pos x="0" y="904875"/>
                </a:cxn>
                <a:cxn ang="0">
                  <a:pos x="556660" y="0"/>
                </a:cxn>
                <a:cxn ang="0">
                  <a:pos x="1978577" y="0"/>
                </a:cxn>
                <a:cxn ang="0">
                  <a:pos x="2535237" y="904875"/>
                </a:cxn>
                <a:cxn ang="0">
                  <a:pos x="0" y="904875"/>
                </a:cxn>
              </a:cxnLst>
              <a:rect l="0" t="0" r="0" b="0"/>
              <a:pathLst>
                <a:path w="3379501" h="1206187">
                  <a:moveTo>
                    <a:pt x="0" y="1206187"/>
                  </a:moveTo>
                  <a:lnTo>
                    <a:pt x="742034" y="0"/>
                  </a:lnTo>
                  <a:lnTo>
                    <a:pt x="2637467" y="0"/>
                  </a:lnTo>
                  <a:lnTo>
                    <a:pt x="3379501" y="1206187"/>
                  </a:lnTo>
                  <a:lnTo>
                    <a:pt x="0" y="1206187"/>
                  </a:lnTo>
                  <a:close/>
                </a:path>
              </a:pathLst>
            </a:custGeom>
            <a:solidFill>
              <a:schemeClr val="accent3"/>
            </a:solidFill>
            <a:ln w="12700" cap="flat" cmpd="sng">
              <a:solidFill>
                <a:srgbClr val="FFFFFF">
                  <a:alpha val="100000"/>
                </a:srgbClr>
              </a:solidFill>
              <a:prstDash val="solid"/>
              <a:round/>
              <a:headEnd type="none" w="med" len="med"/>
              <a:tailEnd type="none" w="med" len="med"/>
            </a:ln>
          </p:spPr>
          <p:txBody>
            <a:bodyPr/>
            <a:lstStyle/>
            <a:p>
              <a:endParaRPr lang="zh-CN" altLang="en-US">
                <a:solidFill>
                  <a:schemeClr val="bg1">
                    <a:lumMod val="50000"/>
                  </a:schemeClr>
                </a:solidFill>
              </a:endParaRPr>
            </a:p>
          </p:txBody>
        </p:sp>
        <p:sp>
          <p:nvSpPr>
            <p:cNvPr id="16" name="文本框 15"/>
            <p:cNvSpPr txBox="1"/>
            <p:nvPr/>
          </p:nvSpPr>
          <p:spPr>
            <a:xfrm rot="10800000">
              <a:off x="7425" y="5334"/>
              <a:ext cx="4418" cy="1504"/>
            </a:xfrm>
            <a:prstGeom prst="rect">
              <a:avLst/>
            </a:prstGeom>
            <a:noFill/>
          </p:spPr>
          <p:txBody>
            <a:bodyPr wrap="square" rtlCol="0">
              <a:spAutoFit/>
            </a:bodyPr>
            <a:lstStyle/>
            <a:p>
              <a:pPr algn="ctr">
                <a:lnSpc>
                  <a:spcPct val="150000"/>
                </a:lnSpc>
              </a:pPr>
              <a:r>
                <a:rPr lang="en-US" altLang="zh-CN" b="1" dirty="0">
                  <a:solidFill>
                    <a:schemeClr val="accent4">
                      <a:lumMod val="60000"/>
                      <a:lumOff val="40000"/>
                    </a:schemeClr>
                  </a:solidFill>
                  <a:latin typeface="微软雅黑" panose="020B0503020204020204" charset="-122"/>
                  <a:ea typeface="微软雅黑" panose="020B0503020204020204" charset="-122"/>
                  <a:sym typeface="+mn-ea"/>
                </a:rPr>
                <a:t>2,833</a:t>
              </a:r>
              <a:r>
                <a:rPr lang="zh-CN" altLang="en-US" sz="1600" b="1" dirty="0">
                  <a:solidFill>
                    <a:schemeClr val="bg1"/>
                  </a:solidFill>
                  <a:latin typeface="微软雅黑" panose="020B0503020204020204" charset="-122"/>
                  <a:ea typeface="微软雅黑" panose="020B0503020204020204" charset="-122"/>
                  <a:sym typeface="+mn-ea"/>
                </a:rPr>
                <a:t>个消息，</a:t>
              </a:r>
              <a:r>
                <a:rPr lang="en-US" altLang="zh-CN" b="1" dirty="0">
                  <a:solidFill>
                    <a:schemeClr val="accent4">
                      <a:lumMod val="60000"/>
                      <a:lumOff val="40000"/>
                    </a:schemeClr>
                  </a:solidFill>
                  <a:latin typeface="微软雅黑" panose="020B0503020204020204" charset="-122"/>
                  <a:ea typeface="微软雅黑" panose="020B0503020204020204" charset="-122"/>
                  <a:sym typeface="+mn-ea"/>
                </a:rPr>
                <a:t>588</a:t>
              </a:r>
              <a:r>
                <a:rPr lang="zh-CN" altLang="en-US" sz="1600" b="1" dirty="0">
                  <a:solidFill>
                    <a:schemeClr val="bg1"/>
                  </a:solidFill>
                  <a:latin typeface="微软雅黑" panose="020B0503020204020204" charset="-122"/>
                  <a:ea typeface="微软雅黑" panose="020B0503020204020204" charset="-122"/>
                  <a:sym typeface="+mn-ea"/>
                </a:rPr>
                <a:t>个评论，</a:t>
              </a:r>
              <a:r>
                <a:rPr lang="en-US" altLang="zh-CN" b="1" dirty="0">
                  <a:solidFill>
                    <a:schemeClr val="accent4">
                      <a:lumMod val="60000"/>
                      <a:lumOff val="40000"/>
                    </a:schemeClr>
                  </a:solidFill>
                  <a:latin typeface="微软雅黑" panose="020B0503020204020204" charset="-122"/>
                  <a:ea typeface="微软雅黑" panose="020B0503020204020204" charset="-122"/>
                  <a:sym typeface="+mn-ea"/>
                </a:rPr>
                <a:t>154</a:t>
              </a:r>
              <a:r>
                <a:rPr lang="zh-CN" altLang="en-US" sz="1600" b="1" dirty="0">
                  <a:solidFill>
                    <a:schemeClr val="bg1"/>
                  </a:solidFill>
                  <a:latin typeface="微软雅黑" panose="020B0503020204020204" charset="-122"/>
                  <a:ea typeface="微软雅黑" panose="020B0503020204020204" charset="-122"/>
                  <a:sym typeface="+mn-ea"/>
                </a:rPr>
                <a:t>个表单</a:t>
              </a:r>
              <a:endParaRPr lang="en-US" altLang="zh-CN" sz="1600" b="1" dirty="0">
                <a:solidFill>
                  <a:schemeClr val="bg1"/>
                </a:solidFill>
                <a:latin typeface="微软雅黑" panose="020B0503020204020204" charset="-122"/>
                <a:ea typeface="微软雅黑" panose="020B0503020204020204" charset="-122"/>
                <a:sym typeface="+mn-ea"/>
              </a:endParaRPr>
            </a:p>
            <a:p>
              <a:pPr algn="ctr">
                <a:lnSpc>
                  <a:spcPct val="150000"/>
                </a:lnSpc>
              </a:pPr>
              <a:r>
                <a:rPr lang="zh-CN" altLang="en-US" sz="1600" b="1" dirty="0">
                  <a:solidFill>
                    <a:schemeClr val="bg1"/>
                  </a:solidFill>
                  <a:latin typeface="微软雅黑" panose="020B0503020204020204" charset="-122"/>
                  <a:ea typeface="微软雅黑" panose="020B0503020204020204" charset="-122"/>
                  <a:sym typeface="+mn-ea"/>
                </a:rPr>
                <a:t>单个线索成本</a:t>
              </a:r>
              <a:r>
                <a:rPr lang="en-US" altLang="zh-CN" b="1" dirty="0">
                  <a:solidFill>
                    <a:schemeClr val="accent4">
                      <a:lumMod val="60000"/>
                      <a:lumOff val="40000"/>
                    </a:schemeClr>
                  </a:solidFill>
                  <a:latin typeface="微软雅黑" panose="020B0503020204020204" charset="-122"/>
                  <a:ea typeface="微软雅黑" panose="020B0503020204020204" charset="-122"/>
                  <a:sym typeface="+mn-ea"/>
                </a:rPr>
                <a:t>$5.9</a:t>
              </a:r>
              <a:endParaRPr lang="en-US" altLang="zh-CN" b="1" dirty="0">
                <a:solidFill>
                  <a:schemeClr val="accent4">
                    <a:lumMod val="60000"/>
                    <a:lumOff val="40000"/>
                  </a:schemeClr>
                </a:solidFill>
                <a:latin typeface="微软雅黑" panose="020B0503020204020204" charset="-122"/>
                <a:ea typeface="微软雅黑" panose="020B0503020204020204" charset="-122"/>
                <a:sym typeface="+mn-ea"/>
              </a:endParaRPr>
            </a:p>
            <a:p>
              <a:pPr algn="ctr">
                <a:lnSpc>
                  <a:spcPct val="150000"/>
                </a:lnSpc>
              </a:pPr>
              <a:r>
                <a:rPr lang="en-US" altLang="zh-CN" b="1" dirty="0">
                  <a:solidFill>
                    <a:schemeClr val="accent4">
                      <a:lumMod val="60000"/>
                      <a:lumOff val="40000"/>
                    </a:schemeClr>
                  </a:solidFill>
                  <a:latin typeface="微软雅黑" panose="020B0503020204020204" charset="-122"/>
                  <a:ea typeface="微软雅黑" panose="020B0503020204020204" charset="-122"/>
                  <a:sym typeface="+mn-ea"/>
                </a:rPr>
                <a:t>7,677,337</a:t>
              </a:r>
              <a:r>
                <a:rPr lang="zh-CN" altLang="en-US" sz="1600" b="1" dirty="0">
                  <a:solidFill>
                    <a:schemeClr val="bg1"/>
                  </a:solidFill>
                  <a:latin typeface="微软雅黑" panose="020B0503020204020204" charset="-122"/>
                  <a:ea typeface="微软雅黑" panose="020B0503020204020204" charset="-122"/>
                  <a:sym typeface="+mn-ea"/>
                </a:rPr>
                <a:t>次曝光</a:t>
              </a:r>
              <a:endParaRPr lang="en-US" altLang="zh-CN" sz="1600" b="1" dirty="0">
                <a:solidFill>
                  <a:schemeClr val="bg1"/>
                </a:solidFill>
                <a:latin typeface="微软雅黑" panose="020B0503020204020204" charset="-122"/>
                <a:ea typeface="微软雅黑" panose="020B0503020204020204" charset="-122"/>
                <a:sym typeface="+mn-ea"/>
              </a:endParaRPr>
            </a:p>
          </p:txBody>
        </p:sp>
      </p:grpSp>
      <p:grpSp>
        <p:nvGrpSpPr>
          <p:cNvPr id="17" name="组合 16"/>
          <p:cNvGrpSpPr/>
          <p:nvPr/>
        </p:nvGrpSpPr>
        <p:grpSpPr>
          <a:xfrm rot="10800000">
            <a:off x="2729855" y="1226489"/>
            <a:ext cx="6306710" cy="1562417"/>
            <a:chOff x="6095" y="7014"/>
            <a:chExt cx="7076" cy="1753"/>
          </a:xfrm>
        </p:grpSpPr>
        <p:sp>
          <p:nvSpPr>
            <p:cNvPr id="18" name="任意多边形 7"/>
            <p:cNvSpPr/>
            <p:nvPr/>
          </p:nvSpPr>
          <p:spPr>
            <a:xfrm>
              <a:off x="6095" y="7014"/>
              <a:ext cx="7076" cy="1753"/>
            </a:xfrm>
            <a:custGeom>
              <a:avLst/>
              <a:gdLst/>
              <a:ahLst/>
              <a:cxnLst>
                <a:cxn ang="0">
                  <a:pos x="0" y="903287"/>
                </a:cxn>
                <a:cxn ang="0">
                  <a:pos x="556344" y="0"/>
                </a:cxn>
                <a:cxn ang="0">
                  <a:pos x="3090143" y="0"/>
                </a:cxn>
                <a:cxn ang="0">
                  <a:pos x="3646487" y="903287"/>
                </a:cxn>
                <a:cxn ang="0">
                  <a:pos x="0" y="903287"/>
                </a:cxn>
              </a:cxnLst>
              <a:rect l="0" t="0" r="0" b="0"/>
              <a:pathLst>
                <a:path w="4863567" h="1206187">
                  <a:moveTo>
                    <a:pt x="0" y="1206187"/>
                  </a:moveTo>
                  <a:lnTo>
                    <a:pt x="742034" y="0"/>
                  </a:lnTo>
                  <a:lnTo>
                    <a:pt x="4121533" y="0"/>
                  </a:lnTo>
                  <a:lnTo>
                    <a:pt x="4863567" y="1206187"/>
                  </a:lnTo>
                  <a:lnTo>
                    <a:pt x="0" y="1206187"/>
                  </a:lnTo>
                  <a:close/>
                </a:path>
              </a:pathLst>
            </a:custGeom>
            <a:solidFill>
              <a:schemeClr val="accent6"/>
            </a:solidFill>
            <a:ln w="12700" cap="flat" cmpd="sng">
              <a:solidFill>
                <a:srgbClr val="FFFFFF">
                  <a:alpha val="100000"/>
                </a:srgbClr>
              </a:solidFill>
              <a:prstDash val="solid"/>
              <a:round/>
              <a:headEnd type="none" w="med" len="med"/>
              <a:tailEnd type="none" w="med" len="med"/>
            </a:ln>
          </p:spPr>
          <p:txBody>
            <a:bodyPr/>
            <a:lstStyle/>
            <a:p>
              <a:endParaRPr lang="zh-CN" altLang="en-US">
                <a:solidFill>
                  <a:schemeClr val="bg1">
                    <a:lumMod val="50000"/>
                  </a:schemeClr>
                </a:solidFill>
              </a:endParaRPr>
            </a:p>
          </p:txBody>
        </p:sp>
        <p:sp>
          <p:nvSpPr>
            <p:cNvPr id="19" name="文本框 18"/>
            <p:cNvSpPr txBox="1"/>
            <p:nvPr/>
          </p:nvSpPr>
          <p:spPr>
            <a:xfrm rot="10800000">
              <a:off x="6700" y="7289"/>
              <a:ext cx="5865" cy="1242"/>
            </a:xfrm>
            <a:prstGeom prst="rect">
              <a:avLst/>
            </a:prstGeom>
            <a:noFill/>
          </p:spPr>
          <p:txBody>
            <a:bodyPr wrap="square" rtlCol="0">
              <a:spAutoFit/>
            </a:bodyPr>
            <a:lstStyle/>
            <a:p>
              <a:pPr algn="ctr">
                <a:lnSpc>
                  <a:spcPct val="150000"/>
                </a:lnSpc>
              </a:pPr>
              <a:r>
                <a:rPr lang="en-US" altLang="zh-CN" sz="2000" b="1" dirty="0">
                  <a:solidFill>
                    <a:schemeClr val="bg1"/>
                  </a:solidFill>
                  <a:latin typeface="微软雅黑" panose="020B0503020204020204" charset="-122"/>
                  <a:ea typeface="微软雅黑" panose="020B0503020204020204" charset="-122"/>
                  <a:sym typeface="+mn-ea"/>
                </a:rPr>
                <a:t>4-6</a:t>
              </a:r>
              <a:r>
                <a:rPr lang="zh-CN" altLang="en-US" sz="2000" b="1" dirty="0">
                  <a:solidFill>
                    <a:schemeClr val="bg1"/>
                  </a:solidFill>
                  <a:latin typeface="微软雅黑" panose="020B0503020204020204" charset="-122"/>
                  <a:ea typeface="微软雅黑" panose="020B0503020204020204" charset="-122"/>
                  <a:sym typeface="+mn-ea"/>
                </a:rPr>
                <a:t>月</a:t>
              </a:r>
              <a:endParaRPr lang="en-US" altLang="zh-CN" sz="2000" b="1" dirty="0">
                <a:solidFill>
                  <a:schemeClr val="bg1"/>
                </a:solidFill>
                <a:latin typeface="微软雅黑" panose="020B0503020204020204" charset="-122"/>
                <a:ea typeface="微软雅黑" panose="020B0503020204020204" charset="-122"/>
                <a:sym typeface="+mn-ea"/>
              </a:endParaRPr>
            </a:p>
            <a:p>
              <a:pPr algn="ctr">
                <a:lnSpc>
                  <a:spcPct val="150000"/>
                </a:lnSpc>
              </a:pPr>
              <a:r>
                <a:rPr lang="zh-CN" altLang="en-US" sz="2000" b="1" dirty="0">
                  <a:solidFill>
                    <a:schemeClr val="bg1"/>
                  </a:solidFill>
                  <a:latin typeface="微软雅黑" panose="020B0503020204020204" charset="-122"/>
                  <a:ea typeface="微软雅黑" panose="020B0503020204020204" charset="-122"/>
                  <a:sym typeface="+mn-ea"/>
                </a:rPr>
                <a:t>广告消耗</a:t>
              </a:r>
              <a:r>
                <a:rPr lang="en-US" altLang="zh-CN" sz="2400" b="1" dirty="0">
                  <a:solidFill>
                    <a:schemeClr val="accent4">
                      <a:lumMod val="60000"/>
                      <a:lumOff val="40000"/>
                    </a:schemeClr>
                  </a:solidFill>
                  <a:latin typeface="微软雅黑" panose="020B0503020204020204" charset="-122"/>
                  <a:ea typeface="微软雅黑" panose="020B0503020204020204" charset="-122"/>
                  <a:sym typeface="+mn-ea"/>
                </a:rPr>
                <a:t>$44,984</a:t>
              </a:r>
              <a:endParaRPr lang="en-US" altLang="zh-CN" sz="2400" b="1" dirty="0">
                <a:solidFill>
                  <a:schemeClr val="accent4">
                    <a:lumMod val="60000"/>
                    <a:lumOff val="40000"/>
                  </a:schemeClr>
                </a:solidFill>
                <a:latin typeface="微软雅黑" panose="020B0503020204020204" charset="-122"/>
                <a:ea typeface="微软雅黑" panose="020B0503020204020204" charset="-122"/>
              </a:endParaRPr>
            </a:p>
          </p:txBody>
        </p:sp>
      </p:grpSp>
      <p:sp>
        <p:nvSpPr>
          <p:cNvPr id="20" name="Rectangle 19"/>
          <p:cNvSpPr/>
          <p:nvPr/>
        </p:nvSpPr>
        <p:spPr>
          <a:xfrm>
            <a:off x="8063865" y="3317875"/>
            <a:ext cx="3966845" cy="1228090"/>
          </a:xfrm>
          <a:prstGeom prst="rect">
            <a:avLst/>
          </a:prstGeom>
        </p:spPr>
        <p:txBody>
          <a:bodyPr wrap="square" lIns="121908" tIns="60954" rIns="121908" bIns="60954">
            <a:spAutoFit/>
          </a:bodyPr>
          <a:lstStyle/>
          <a:p>
            <a:pPr>
              <a:lnSpc>
                <a:spcPct val="150000"/>
              </a:lnSpc>
            </a:pPr>
            <a:r>
              <a:rPr lang="zh-CN" altLang="en-US" sz="2400" b="1" dirty="0">
                <a:solidFill>
                  <a:schemeClr val="accent2"/>
                </a:solidFill>
                <a:latin typeface="+mj-ea"/>
                <a:cs typeface="Open Sans" pitchFamily="34" charset="0"/>
              </a:rPr>
              <a:t>客户原单个线索成本</a:t>
            </a:r>
            <a:r>
              <a:rPr lang="en-US" altLang="zh-CN" sz="2400" b="1" dirty="0">
                <a:solidFill>
                  <a:schemeClr val="accent2"/>
                </a:solidFill>
                <a:latin typeface="+mj-ea"/>
                <a:cs typeface="Open Sans" pitchFamily="34" charset="0"/>
              </a:rPr>
              <a:t>$100</a:t>
            </a:r>
            <a:endParaRPr lang="en-US" altLang="zh-CN" sz="2400" b="1" dirty="0">
              <a:solidFill>
                <a:schemeClr val="accent2"/>
              </a:solidFill>
              <a:latin typeface="+mj-ea"/>
              <a:cs typeface="Open Sans" pitchFamily="34" charset="0"/>
            </a:endParaRPr>
          </a:p>
          <a:p>
            <a:pPr>
              <a:lnSpc>
                <a:spcPct val="150000"/>
              </a:lnSpc>
            </a:pPr>
            <a:r>
              <a:rPr lang="zh-CN" altLang="en-US" sz="2400" b="1" dirty="0">
                <a:solidFill>
                  <a:schemeClr val="accent2"/>
                </a:solidFill>
                <a:latin typeface="+mj-ea"/>
                <a:cs typeface="Open Sans" pitchFamily="34" charset="0"/>
              </a:rPr>
              <a:t>现降低</a:t>
            </a:r>
            <a:r>
              <a:rPr lang="en-US" altLang="zh-CN" sz="2400" b="1" dirty="0">
                <a:solidFill>
                  <a:srgbClr val="FFC000"/>
                </a:solidFill>
                <a:latin typeface="+mj-ea"/>
                <a:cs typeface="Open Sans" pitchFamily="34" charset="0"/>
              </a:rPr>
              <a:t>95%</a:t>
            </a:r>
            <a:r>
              <a:rPr lang="zh-CN" altLang="en-US" sz="2400" b="1" dirty="0">
                <a:solidFill>
                  <a:schemeClr val="accent2"/>
                </a:solidFill>
                <a:latin typeface="+mj-ea"/>
                <a:ea typeface="+mj-ea"/>
                <a:cs typeface="Open Sans" pitchFamily="34" charset="0"/>
              </a:rPr>
              <a:t>      </a:t>
            </a:r>
            <a:endParaRPr lang="zh-CN" altLang="en-US" sz="2400" b="1" dirty="0">
              <a:solidFill>
                <a:schemeClr val="accent2"/>
              </a:solidFill>
              <a:latin typeface="+mj-ea"/>
              <a:ea typeface="+mj-ea"/>
              <a:cs typeface="Open Sans"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250" fill="hold"/>
                                        <p:tgtEl>
                                          <p:spTgt spid="20"/>
                                        </p:tgtEl>
                                        <p:attrNameLst>
                                          <p:attrName>ppt_x</p:attrName>
                                        </p:attrNameLst>
                                      </p:cBhvr>
                                      <p:tavLst>
                                        <p:tav tm="0">
                                          <p:val>
                                            <p:strVal val="#ppt_x"/>
                                          </p:val>
                                        </p:tav>
                                        <p:tav tm="100000">
                                          <p:val>
                                            <p:strVal val="#ppt_x"/>
                                          </p:val>
                                        </p:tav>
                                      </p:tavLst>
                                    </p:anim>
                                    <p:anim calcmode="lin" valueType="num">
                                      <p:cBhvr additive="base">
                                        <p:cTn id="20" dur="2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 2"/>
          <p:cNvGrpSpPr/>
          <p:nvPr/>
        </p:nvGrpSpPr>
        <p:grpSpPr>
          <a:xfrm>
            <a:off x="541409" y="375276"/>
            <a:ext cx="11307718" cy="430383"/>
            <a:chOff x="0" y="0"/>
            <a:chExt cx="11307717" cy="430382"/>
          </a:xfrm>
        </p:grpSpPr>
        <p:grpSp>
          <p:nvGrpSpPr>
            <p:cNvPr id="35" name="1"/>
            <p:cNvGrpSpPr/>
            <p:nvPr/>
          </p:nvGrpSpPr>
          <p:grpSpPr>
            <a:xfrm>
              <a:off x="0" y="-1"/>
              <a:ext cx="654517" cy="233954"/>
              <a:chOff x="0" y="0"/>
              <a:chExt cx="654516" cy="233952"/>
            </a:xfrm>
          </p:grpSpPr>
          <p:sp>
            <p:nvSpPr>
              <p:cNvPr id="32" name="燕尾形 5"/>
              <p:cNvSpPr/>
              <p:nvPr/>
            </p:nvSpPr>
            <p:spPr>
              <a:xfrm>
                <a:off x="0" y="0"/>
                <a:ext cx="233953"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3" name="燕尾形 6"/>
              <p:cNvSpPr/>
              <p:nvPr/>
            </p:nvSpPr>
            <p:spPr>
              <a:xfrm>
                <a:off x="205741"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sp>
            <p:nvSpPr>
              <p:cNvPr id="34" name="燕尾形 7"/>
              <p:cNvSpPr/>
              <p:nvPr/>
            </p:nvSpPr>
            <p:spPr>
              <a:xfrm>
                <a:off x="420563" y="0"/>
                <a:ext cx="233954" cy="233953"/>
              </a:xfrm>
              <a:prstGeom prst="chevron">
                <a:avLst>
                  <a:gd name="adj" fmla="val 50000"/>
                </a:avLst>
              </a:prstGeom>
              <a:solidFill>
                <a:srgbClr val="0D4960"/>
              </a:solidFill>
              <a:ln w="12700" cap="flat">
                <a:noFill/>
                <a:miter lim="400000"/>
              </a:ln>
              <a:effectLst>
                <a:outerShdw blurRad="63500" rotWithShape="0">
                  <a:srgbClr val="000000">
                    <a:alpha val="40000"/>
                  </a:srgbClr>
                </a:outerShdw>
              </a:effectLst>
            </p:spPr>
            <p:txBody>
              <a:bodyPr wrap="square" lIns="0" tIns="0" rIns="0" bIns="0" numCol="1" anchor="ctr">
                <a:noAutofit/>
              </a:bodyPr>
              <a:lstStyle/>
              <a:p>
                <a:pPr>
                  <a:defRPr sz="900">
                    <a:solidFill>
                      <a:srgbClr val="0070C0"/>
                    </a:solidFill>
                  </a:defRPr>
                </a:pPr>
                <a:endParaRPr sz="1800"/>
              </a:p>
            </p:txBody>
          </p:sp>
        </p:grpSp>
        <p:sp>
          <p:nvSpPr>
            <p:cNvPr id="36" name="3"/>
            <p:cNvSpPr/>
            <p:nvPr/>
          </p:nvSpPr>
          <p:spPr>
            <a:xfrm>
              <a:off x="857826" y="430382"/>
              <a:ext cx="10449893" cy="1"/>
            </a:xfrm>
            <a:prstGeom prst="line">
              <a:avLst/>
            </a:prstGeom>
            <a:noFill/>
            <a:ln w="6350" cap="flat">
              <a:solidFill>
                <a:srgbClr val="BFBFBF"/>
              </a:solidFill>
              <a:prstDash val="solid"/>
              <a:miter lim="800000"/>
            </a:ln>
            <a:effectLst/>
          </p:spPr>
          <p:txBody>
            <a:bodyPr wrap="square" lIns="0" tIns="0" rIns="0" bIns="0" numCol="1" anchor="t">
              <a:noAutofit/>
            </a:bodyPr>
            <a:lstStyle/>
            <a:p/>
          </p:txBody>
        </p:sp>
      </p:grpSp>
      <p:sp>
        <p:nvSpPr>
          <p:cNvPr id="39" name="标题 8"/>
          <p:cNvSpPr txBox="1">
            <a:spLocks noGrp="1"/>
          </p:cNvSpPr>
          <p:nvPr>
            <p:ph type="title" idx="4294967295"/>
          </p:nvPr>
        </p:nvSpPr>
        <p:spPr>
          <a:xfrm>
            <a:off x="1366381" y="245505"/>
            <a:ext cx="10515601" cy="629889"/>
          </a:xfrm>
          <a:prstGeom prst="rect">
            <a:avLst/>
          </a:prstGeom>
        </p:spPr>
        <p:txBody>
          <a:bodyPr anchor="t">
            <a:normAutofit/>
          </a:bodyPr>
          <a:lstStyle>
            <a:lvl1pPr defTabSz="877570">
              <a:defRPr sz="3070" spc="192">
                <a:solidFill>
                  <a:srgbClr val="0C4860"/>
                </a:solidFill>
                <a:latin typeface="+mn-lt"/>
                <a:ea typeface="+mn-ea"/>
                <a:cs typeface="+mn-cs"/>
                <a:sym typeface="微软雅黑" panose="020B0503020204020204" charset="-122"/>
              </a:defRPr>
            </a:lvl1pPr>
          </a:lstStyle>
          <a:p>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案例</a:t>
            </a:r>
            <a:r>
              <a:rPr lang="en-US" altLang="zh-CN" sz="2800">
                <a:solidFill>
                  <a:srgbClr val="0C4861"/>
                </a:solidFill>
                <a:latin typeface="微软雅黑" panose="020B0503020204020204" charset="-122"/>
                <a:ea typeface="微软雅黑" panose="020B0503020204020204" charset="-122"/>
                <a:cs typeface="微软雅黑" panose="020B0503020204020204" charset="-122"/>
                <a:sym typeface="+mn-ea"/>
              </a:rPr>
              <a:t>2</a:t>
            </a:r>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：太阳能路灯</a:t>
            </a:r>
            <a:r>
              <a:rPr lang="en-US" altLang="zh-CN" sz="2800">
                <a:solidFill>
                  <a:srgbClr val="0C4861"/>
                </a:solidFill>
                <a:latin typeface="微软雅黑" panose="020B0503020204020204" charset="-122"/>
                <a:ea typeface="微软雅黑" panose="020B0503020204020204" charset="-122"/>
                <a:cs typeface="微软雅黑" panose="020B0503020204020204" charset="-122"/>
                <a:sym typeface="+mn-ea"/>
              </a:rPr>
              <a:t>——</a:t>
            </a:r>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拓展</a:t>
            </a:r>
            <a:r>
              <a:rPr lang="en-US" altLang="zh-CN" sz="2800">
                <a:solidFill>
                  <a:srgbClr val="0C4861"/>
                </a:solidFill>
                <a:latin typeface="微软雅黑" panose="020B0503020204020204" charset="-122"/>
                <a:ea typeface="微软雅黑" panose="020B0503020204020204" charset="-122"/>
                <a:cs typeface="微软雅黑" panose="020B0503020204020204" charset="-122"/>
                <a:sym typeface="+mn-ea"/>
              </a:rPr>
              <a:t>40</a:t>
            </a:r>
            <a:r>
              <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rPr>
              <a:t>个国家业务</a:t>
            </a:r>
            <a:endParaRPr lang="zh-CN" altLang="en-US" sz="2800">
              <a:solidFill>
                <a:srgbClr val="0C4861"/>
              </a:solidFill>
              <a:latin typeface="微软雅黑" panose="020B0503020204020204" charset="-122"/>
              <a:ea typeface="微软雅黑" panose="020B0503020204020204" charset="-122"/>
              <a:cs typeface="微软雅黑" panose="020B0503020204020204" charset="-122"/>
              <a:sym typeface="+mn-ea"/>
            </a:endParaRPr>
          </a:p>
        </p:txBody>
      </p:sp>
      <p:sp>
        <p:nvSpPr>
          <p:cNvPr id="67" name="矩形 4"/>
          <p:cNvSpPr/>
          <p:nvPr/>
        </p:nvSpPr>
        <p:spPr>
          <a:xfrm>
            <a:off x="4506305" y="1549427"/>
            <a:ext cx="3646487" cy="2963862"/>
          </a:xfrm>
          <a:prstGeom prst="rect">
            <a:avLst/>
          </a:prstGeom>
          <a:noFill/>
          <a:ln w="9525">
            <a:noFill/>
          </a:ln>
        </p:spPr>
        <p:txBody>
          <a:bodyPr/>
          <a:p>
            <a:pPr lvl="0" eaLnBrk="1" hangingPunct="1"/>
            <a:endParaRPr lang="zh-CN" altLang="en-US" sz="13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endParaRPr>
          </a:p>
        </p:txBody>
      </p:sp>
      <p:grpSp>
        <p:nvGrpSpPr>
          <p:cNvPr id="68" name="组合 67"/>
          <p:cNvGrpSpPr/>
          <p:nvPr/>
        </p:nvGrpSpPr>
        <p:grpSpPr>
          <a:xfrm rot="10800000">
            <a:off x="4870089" y="4230252"/>
            <a:ext cx="2458165" cy="2264686"/>
            <a:chOff x="8255" y="2729"/>
            <a:chExt cx="2757" cy="2540"/>
          </a:xfrm>
        </p:grpSpPr>
        <p:sp>
          <p:nvSpPr>
            <p:cNvPr id="69" name="任意多边形 5"/>
            <p:cNvSpPr/>
            <p:nvPr/>
          </p:nvSpPr>
          <p:spPr>
            <a:xfrm>
              <a:off x="8255" y="3016"/>
              <a:ext cx="2757" cy="2242"/>
            </a:xfrm>
            <a:custGeom>
              <a:avLst/>
              <a:gdLst/>
              <a:ahLst/>
              <a:cxnLst>
                <a:cxn ang="0">
                  <a:pos x="0" y="1155700"/>
                </a:cxn>
                <a:cxn ang="0">
                  <a:pos x="710407" y="0"/>
                </a:cxn>
                <a:cxn ang="0">
                  <a:pos x="710407" y="0"/>
                </a:cxn>
                <a:cxn ang="0">
                  <a:pos x="1420813" y="1155700"/>
                </a:cxn>
                <a:cxn ang="0">
                  <a:pos x="0" y="1155700"/>
                </a:cxn>
              </a:cxnLst>
              <a:rect l="0" t="0" r="0" b="0"/>
              <a:pathLst>
                <a:path w="1895434" h="1540529">
                  <a:moveTo>
                    <a:pt x="0" y="1540529"/>
                  </a:moveTo>
                  <a:lnTo>
                    <a:pt x="947717" y="0"/>
                  </a:lnTo>
                  <a:lnTo>
                    <a:pt x="1895434" y="1540529"/>
                  </a:lnTo>
                  <a:lnTo>
                    <a:pt x="0" y="1540529"/>
                  </a:lnTo>
                  <a:close/>
                </a:path>
              </a:pathLst>
            </a:custGeom>
            <a:solidFill>
              <a:schemeClr val="accent1"/>
            </a:solidFill>
            <a:ln w="12700" cap="flat" cmpd="sng">
              <a:solidFill>
                <a:srgbClr val="FFFFFF">
                  <a:alpha val="100000"/>
                </a:srgbClr>
              </a:solidFill>
              <a:prstDash val="solid"/>
              <a:round/>
              <a:headEnd type="none" w="med" len="med"/>
              <a:tailEnd type="none" w="med" len="med"/>
            </a:ln>
          </p:spPr>
          <p:txBody>
            <a:bodyPr/>
            <a:p>
              <a:endParaRPr lang="zh-CN" altLang="en-US">
                <a:solidFill>
                  <a:schemeClr val="bg1">
                    <a:lumMod val="50000"/>
                  </a:schemeClr>
                </a:solidFill>
              </a:endParaRPr>
            </a:p>
          </p:txBody>
        </p:sp>
        <p:sp>
          <p:nvSpPr>
            <p:cNvPr id="70" name="文本框 69"/>
            <p:cNvSpPr txBox="1"/>
            <p:nvPr/>
          </p:nvSpPr>
          <p:spPr>
            <a:xfrm rot="10800000">
              <a:off x="8759" y="2729"/>
              <a:ext cx="1745" cy="2540"/>
            </a:xfrm>
            <a:prstGeom prst="rect">
              <a:avLst/>
            </a:prstGeom>
            <a:noFill/>
          </p:spPr>
          <p:txBody>
            <a:bodyPr wrap="square" rtlCol="0">
              <a:spAutoFit/>
            </a:bodyPr>
            <a:p>
              <a:pPr algn="ctr">
                <a:lnSpc>
                  <a:spcPct val="150000"/>
                </a:lnSpc>
              </a:pPr>
              <a:r>
                <a:rPr lang="zh-CN" altLang="en-US" sz="1600" b="1" dirty="0">
                  <a:solidFill>
                    <a:schemeClr val="bg1"/>
                  </a:solidFill>
                  <a:latin typeface="微软雅黑" panose="020B0503020204020204" charset="-122"/>
                  <a:ea typeface="微软雅黑" panose="020B0503020204020204" charset="-122"/>
                  <a:sym typeface="+mn-ea"/>
                </a:rPr>
                <a:t>非洲</a:t>
              </a:r>
              <a:endParaRPr lang="en-US" altLang="zh-CN" sz="1600" b="1" dirty="0">
                <a:solidFill>
                  <a:schemeClr val="bg1"/>
                </a:solidFill>
                <a:latin typeface="微软雅黑" panose="020B0503020204020204" charset="-122"/>
                <a:ea typeface="微软雅黑" panose="020B0503020204020204" charset="-122"/>
                <a:sym typeface="+mn-ea"/>
              </a:endParaRPr>
            </a:p>
            <a:p>
              <a:pPr algn="ctr">
                <a:lnSpc>
                  <a:spcPct val="150000"/>
                </a:lnSpc>
              </a:pPr>
              <a:r>
                <a:rPr lang="zh-CN" altLang="en-US" sz="1600" b="1" dirty="0">
                  <a:solidFill>
                    <a:schemeClr val="bg1"/>
                  </a:solidFill>
                  <a:latin typeface="微软雅黑" panose="020B0503020204020204" charset="-122"/>
                  <a:ea typeface="微软雅黑" panose="020B0503020204020204" charset="-122"/>
                  <a:sym typeface="+mn-ea"/>
                </a:rPr>
                <a:t>中东</a:t>
              </a:r>
              <a:endParaRPr lang="en-US" altLang="zh-CN" sz="1600" b="1" dirty="0">
                <a:solidFill>
                  <a:schemeClr val="bg1"/>
                </a:solidFill>
                <a:latin typeface="微软雅黑" panose="020B0503020204020204" charset="-122"/>
                <a:ea typeface="微软雅黑" panose="020B0503020204020204" charset="-122"/>
                <a:sym typeface="+mn-ea"/>
              </a:endParaRPr>
            </a:p>
            <a:p>
              <a:pPr algn="ctr">
                <a:lnSpc>
                  <a:spcPct val="150000"/>
                </a:lnSpc>
              </a:pPr>
              <a:r>
                <a:rPr lang="zh-CN" altLang="en-US" sz="1600" b="1" dirty="0">
                  <a:solidFill>
                    <a:schemeClr val="bg1"/>
                  </a:solidFill>
                  <a:latin typeface="微软雅黑" panose="020B0503020204020204" charset="-122"/>
                  <a:ea typeface="微软雅黑" panose="020B0503020204020204" charset="-122"/>
                  <a:sym typeface="+mn-ea"/>
                </a:rPr>
                <a:t>东南亚</a:t>
              </a:r>
              <a:endParaRPr lang="en-US" altLang="zh-CN" sz="1600" b="1" dirty="0">
                <a:solidFill>
                  <a:schemeClr val="bg1"/>
                </a:solidFill>
                <a:latin typeface="微软雅黑" panose="020B0503020204020204" charset="-122"/>
                <a:ea typeface="微软雅黑" panose="020B0503020204020204" charset="-122"/>
                <a:sym typeface="+mn-ea"/>
              </a:endParaRPr>
            </a:p>
            <a:p>
              <a:pPr algn="ctr">
                <a:lnSpc>
                  <a:spcPct val="150000"/>
                </a:lnSpc>
              </a:pPr>
              <a:r>
                <a:rPr lang="zh-CN" altLang="en-US" sz="1600" b="1" dirty="0">
                  <a:solidFill>
                    <a:schemeClr val="bg1"/>
                  </a:solidFill>
                  <a:latin typeface="微软雅黑" panose="020B0503020204020204" charset="-122"/>
                  <a:ea typeface="微软雅黑" panose="020B0503020204020204" charset="-122"/>
                  <a:sym typeface="+mn-ea"/>
                </a:rPr>
                <a:t>南美</a:t>
              </a:r>
              <a:endParaRPr lang="en-US" altLang="zh-CN" sz="1600" b="1" dirty="0">
                <a:solidFill>
                  <a:schemeClr val="bg1"/>
                </a:solidFill>
                <a:latin typeface="微软雅黑" panose="020B0503020204020204" charset="-122"/>
                <a:ea typeface="微软雅黑" panose="020B0503020204020204" charset="-122"/>
                <a:sym typeface="+mn-ea"/>
              </a:endParaRPr>
            </a:p>
            <a:p>
              <a:pPr algn="ctr">
                <a:lnSpc>
                  <a:spcPct val="150000"/>
                </a:lnSpc>
              </a:pPr>
              <a:r>
                <a:rPr lang="en-US" altLang="zh-CN" sz="1600" b="1" dirty="0">
                  <a:solidFill>
                    <a:schemeClr val="bg1"/>
                  </a:solidFill>
                  <a:latin typeface="微软雅黑" panose="020B0503020204020204" charset="-122"/>
                  <a:ea typeface="微软雅黑" panose="020B0503020204020204" charset="-122"/>
                  <a:sym typeface="+mn-ea"/>
                </a:rPr>
                <a:t>…</a:t>
              </a:r>
              <a:endParaRPr lang="en-US" altLang="zh-CN" sz="1600" b="1" dirty="0">
                <a:solidFill>
                  <a:schemeClr val="bg1"/>
                </a:solidFill>
                <a:latin typeface="微软雅黑" panose="020B0503020204020204" charset="-122"/>
                <a:ea typeface="微软雅黑" panose="020B0503020204020204" charset="-122"/>
                <a:sym typeface="+mn-ea"/>
              </a:endParaRPr>
            </a:p>
            <a:p>
              <a:pPr algn="ctr">
                <a:lnSpc>
                  <a:spcPct val="150000"/>
                </a:lnSpc>
              </a:pPr>
              <a:endParaRPr lang="zh-CN" altLang="en-US" sz="1600" b="1" dirty="0">
                <a:solidFill>
                  <a:schemeClr val="bg1"/>
                </a:solidFill>
                <a:latin typeface="微软雅黑" panose="020B0503020204020204" charset="-122"/>
                <a:ea typeface="微软雅黑" panose="020B0503020204020204" charset="-122"/>
                <a:sym typeface="+mn-ea"/>
              </a:endParaRPr>
            </a:p>
          </p:txBody>
        </p:sp>
      </p:grpSp>
      <p:grpSp>
        <p:nvGrpSpPr>
          <p:cNvPr id="71" name="组合 70"/>
          <p:cNvGrpSpPr/>
          <p:nvPr/>
        </p:nvGrpSpPr>
        <p:grpSpPr>
          <a:xfrm rot="10800000">
            <a:off x="3900133" y="2656358"/>
            <a:ext cx="4390074" cy="1601567"/>
            <a:chOff x="7159" y="5259"/>
            <a:chExt cx="4934" cy="1800"/>
          </a:xfrm>
        </p:grpSpPr>
        <p:sp>
          <p:nvSpPr>
            <p:cNvPr id="72" name="任意多边形 6"/>
            <p:cNvSpPr/>
            <p:nvPr/>
          </p:nvSpPr>
          <p:spPr>
            <a:xfrm>
              <a:off x="7174" y="5259"/>
              <a:ext cx="4919" cy="1756"/>
            </a:xfrm>
            <a:custGeom>
              <a:avLst/>
              <a:gdLst/>
              <a:ahLst/>
              <a:cxnLst>
                <a:cxn ang="0">
                  <a:pos x="0" y="904875"/>
                </a:cxn>
                <a:cxn ang="0">
                  <a:pos x="556660" y="0"/>
                </a:cxn>
                <a:cxn ang="0">
                  <a:pos x="1978577" y="0"/>
                </a:cxn>
                <a:cxn ang="0">
                  <a:pos x="2535237" y="904875"/>
                </a:cxn>
                <a:cxn ang="0">
                  <a:pos x="0" y="904875"/>
                </a:cxn>
              </a:cxnLst>
              <a:rect l="0" t="0" r="0" b="0"/>
              <a:pathLst>
                <a:path w="3379501" h="1206187">
                  <a:moveTo>
                    <a:pt x="0" y="1206187"/>
                  </a:moveTo>
                  <a:lnTo>
                    <a:pt x="742034" y="0"/>
                  </a:lnTo>
                  <a:lnTo>
                    <a:pt x="2637467" y="0"/>
                  </a:lnTo>
                  <a:lnTo>
                    <a:pt x="3379501" y="1206187"/>
                  </a:lnTo>
                  <a:lnTo>
                    <a:pt x="0" y="1206187"/>
                  </a:lnTo>
                  <a:close/>
                </a:path>
              </a:pathLst>
            </a:custGeom>
            <a:solidFill>
              <a:schemeClr val="accent3"/>
            </a:solidFill>
            <a:ln w="12700" cap="flat" cmpd="sng">
              <a:solidFill>
                <a:srgbClr val="FFFFFF">
                  <a:alpha val="100000"/>
                </a:srgbClr>
              </a:solidFill>
              <a:prstDash val="solid"/>
              <a:round/>
              <a:headEnd type="none" w="med" len="med"/>
              <a:tailEnd type="none" w="med" len="med"/>
            </a:ln>
          </p:spPr>
          <p:txBody>
            <a:bodyPr/>
            <a:p>
              <a:endParaRPr lang="zh-CN" altLang="en-US">
                <a:solidFill>
                  <a:schemeClr val="bg1">
                    <a:lumMod val="50000"/>
                  </a:schemeClr>
                </a:solidFill>
              </a:endParaRPr>
            </a:p>
          </p:txBody>
        </p:sp>
        <p:sp>
          <p:nvSpPr>
            <p:cNvPr id="73" name="文本框 72"/>
            <p:cNvSpPr txBox="1"/>
            <p:nvPr/>
          </p:nvSpPr>
          <p:spPr>
            <a:xfrm rot="10800000">
              <a:off x="7159" y="5296"/>
              <a:ext cx="4780" cy="1763"/>
            </a:xfrm>
            <a:prstGeom prst="rect">
              <a:avLst/>
            </a:prstGeom>
            <a:noFill/>
          </p:spPr>
          <p:txBody>
            <a:bodyPr wrap="square" rtlCol="0">
              <a:spAutoFit/>
            </a:bodyPr>
            <a:p>
              <a:pPr algn="ctr">
                <a:lnSpc>
                  <a:spcPct val="150000"/>
                </a:lnSpc>
              </a:pPr>
              <a:r>
                <a:rPr lang="en-US" altLang="zh-CN" sz="1600" b="1" dirty="0">
                  <a:solidFill>
                    <a:schemeClr val="accent4">
                      <a:lumMod val="60000"/>
                      <a:lumOff val="40000"/>
                    </a:schemeClr>
                  </a:solidFill>
                  <a:latin typeface="微软雅黑" panose="020B0503020204020204" charset="-122"/>
                  <a:ea typeface="微软雅黑" panose="020B0503020204020204" charset="-122"/>
                  <a:sym typeface="+mn-ea"/>
                </a:rPr>
                <a:t>22,932</a:t>
              </a:r>
              <a:r>
                <a:rPr lang="zh-CN" altLang="en-US" sz="1600" b="1" dirty="0">
                  <a:solidFill>
                    <a:schemeClr val="bg1"/>
                  </a:solidFill>
                  <a:latin typeface="微软雅黑" panose="020B0503020204020204" charset="-122"/>
                  <a:ea typeface="微软雅黑" panose="020B0503020204020204" charset="-122"/>
                  <a:sym typeface="+mn-ea"/>
                </a:rPr>
                <a:t>个消息</a:t>
              </a:r>
              <a:endParaRPr lang="en-US" altLang="zh-CN" sz="1600" b="1" dirty="0">
                <a:solidFill>
                  <a:schemeClr val="bg1"/>
                </a:solidFill>
                <a:latin typeface="微软雅黑" panose="020B0503020204020204" charset="-122"/>
                <a:ea typeface="微软雅黑" panose="020B0503020204020204" charset="-122"/>
                <a:sym typeface="+mn-ea"/>
              </a:endParaRPr>
            </a:p>
            <a:p>
              <a:pPr algn="ctr">
                <a:lnSpc>
                  <a:spcPct val="150000"/>
                </a:lnSpc>
              </a:pPr>
              <a:r>
                <a:rPr lang="en-US" altLang="zh-CN" sz="1600" b="1" dirty="0">
                  <a:solidFill>
                    <a:schemeClr val="accent4">
                      <a:lumMod val="60000"/>
                      <a:lumOff val="40000"/>
                    </a:schemeClr>
                  </a:solidFill>
                  <a:latin typeface="微软雅黑" panose="020B0503020204020204" charset="-122"/>
                  <a:ea typeface="微软雅黑" panose="020B0503020204020204" charset="-122"/>
                  <a:sym typeface="+mn-ea"/>
                </a:rPr>
                <a:t>5,257</a:t>
              </a:r>
              <a:r>
                <a:rPr lang="zh-CN" altLang="en-US" sz="1600" b="1" dirty="0">
                  <a:solidFill>
                    <a:schemeClr val="bg1"/>
                  </a:solidFill>
                  <a:latin typeface="微软雅黑" panose="020B0503020204020204" charset="-122"/>
                  <a:ea typeface="微软雅黑" panose="020B0503020204020204" charset="-122"/>
                  <a:sym typeface="+mn-ea"/>
                </a:rPr>
                <a:t>个评论</a:t>
              </a:r>
              <a:endParaRPr lang="en-US" altLang="zh-CN" sz="1600" b="1" dirty="0">
                <a:solidFill>
                  <a:schemeClr val="bg1"/>
                </a:solidFill>
                <a:latin typeface="微软雅黑" panose="020B0503020204020204" charset="-122"/>
                <a:ea typeface="微软雅黑" panose="020B0503020204020204" charset="-122"/>
                <a:sym typeface="+mn-ea"/>
              </a:endParaRPr>
            </a:p>
            <a:p>
              <a:pPr algn="ctr">
                <a:lnSpc>
                  <a:spcPct val="150000"/>
                </a:lnSpc>
              </a:pPr>
              <a:r>
                <a:rPr lang="en-US" altLang="zh-CN" sz="1600" b="1" dirty="0">
                  <a:solidFill>
                    <a:schemeClr val="accent4">
                      <a:lumMod val="60000"/>
                      <a:lumOff val="40000"/>
                    </a:schemeClr>
                  </a:solidFill>
                  <a:latin typeface="微软雅黑" panose="020B0503020204020204" charset="-122"/>
                  <a:ea typeface="微软雅黑" panose="020B0503020204020204" charset="-122"/>
                  <a:sym typeface="+mn-ea"/>
                </a:rPr>
                <a:t>6,397</a:t>
              </a:r>
              <a:r>
                <a:rPr lang="zh-CN" altLang="en-US" sz="1600" b="1" dirty="0">
                  <a:solidFill>
                    <a:schemeClr val="bg1"/>
                  </a:solidFill>
                  <a:latin typeface="微软雅黑" panose="020B0503020204020204" charset="-122"/>
                  <a:ea typeface="微软雅黑" panose="020B0503020204020204" charset="-122"/>
                  <a:sym typeface="+mn-ea"/>
                </a:rPr>
                <a:t>个表单</a:t>
              </a:r>
              <a:endParaRPr lang="en-US" altLang="zh-CN" sz="1600" b="1" dirty="0">
                <a:solidFill>
                  <a:schemeClr val="bg1"/>
                </a:solidFill>
                <a:latin typeface="微软雅黑" panose="020B0503020204020204" charset="-122"/>
                <a:ea typeface="微软雅黑" panose="020B0503020204020204" charset="-122"/>
                <a:sym typeface="+mn-ea"/>
              </a:endParaRPr>
            </a:p>
            <a:p>
              <a:pPr algn="ctr">
                <a:lnSpc>
                  <a:spcPct val="150000"/>
                </a:lnSpc>
              </a:pPr>
              <a:r>
                <a:rPr lang="zh-CN" altLang="en-US" sz="1600" b="1" dirty="0">
                  <a:solidFill>
                    <a:schemeClr val="bg1"/>
                  </a:solidFill>
                  <a:latin typeface="微软雅黑" panose="020B0503020204020204" charset="-122"/>
                  <a:ea typeface="微软雅黑" panose="020B0503020204020204" charset="-122"/>
                  <a:sym typeface="+mn-ea"/>
                </a:rPr>
                <a:t>单个线索成本</a:t>
              </a:r>
              <a:r>
                <a:rPr lang="en-US" altLang="zh-CN" sz="1600" b="1" dirty="0">
                  <a:solidFill>
                    <a:schemeClr val="accent4">
                      <a:lumMod val="60000"/>
                      <a:lumOff val="40000"/>
                    </a:schemeClr>
                  </a:solidFill>
                  <a:latin typeface="微软雅黑" panose="020B0503020204020204" charset="-122"/>
                  <a:ea typeface="微软雅黑" panose="020B0503020204020204" charset="-122"/>
                  <a:sym typeface="+mn-ea"/>
                </a:rPr>
                <a:t>$0.29</a:t>
              </a:r>
              <a:endParaRPr lang="en-US" altLang="zh-CN" sz="1600" b="1" dirty="0">
                <a:solidFill>
                  <a:schemeClr val="accent4">
                    <a:lumMod val="60000"/>
                    <a:lumOff val="40000"/>
                  </a:schemeClr>
                </a:solidFill>
                <a:latin typeface="微软雅黑" panose="020B0503020204020204" charset="-122"/>
                <a:ea typeface="微软雅黑" panose="020B0503020204020204" charset="-122"/>
                <a:sym typeface="+mn-ea"/>
              </a:endParaRPr>
            </a:p>
          </p:txBody>
        </p:sp>
      </p:grpSp>
      <p:grpSp>
        <p:nvGrpSpPr>
          <p:cNvPr id="74" name="组合 73"/>
          <p:cNvGrpSpPr/>
          <p:nvPr/>
        </p:nvGrpSpPr>
        <p:grpSpPr>
          <a:xfrm rot="10800000">
            <a:off x="2942607" y="1133091"/>
            <a:ext cx="6306710" cy="1562417"/>
            <a:chOff x="6095" y="7014"/>
            <a:chExt cx="7076" cy="1753"/>
          </a:xfrm>
        </p:grpSpPr>
        <p:sp>
          <p:nvSpPr>
            <p:cNvPr id="75" name="任意多边形 7"/>
            <p:cNvSpPr/>
            <p:nvPr/>
          </p:nvSpPr>
          <p:spPr>
            <a:xfrm>
              <a:off x="6095" y="7014"/>
              <a:ext cx="7076" cy="1753"/>
            </a:xfrm>
            <a:custGeom>
              <a:avLst/>
              <a:gdLst/>
              <a:ahLst/>
              <a:cxnLst>
                <a:cxn ang="0">
                  <a:pos x="0" y="903287"/>
                </a:cxn>
                <a:cxn ang="0">
                  <a:pos x="556344" y="0"/>
                </a:cxn>
                <a:cxn ang="0">
                  <a:pos x="3090143" y="0"/>
                </a:cxn>
                <a:cxn ang="0">
                  <a:pos x="3646487" y="903287"/>
                </a:cxn>
                <a:cxn ang="0">
                  <a:pos x="0" y="903287"/>
                </a:cxn>
              </a:cxnLst>
              <a:rect l="0" t="0" r="0" b="0"/>
              <a:pathLst>
                <a:path w="4863567" h="1206187">
                  <a:moveTo>
                    <a:pt x="0" y="1206187"/>
                  </a:moveTo>
                  <a:lnTo>
                    <a:pt x="742034" y="0"/>
                  </a:lnTo>
                  <a:lnTo>
                    <a:pt x="4121533" y="0"/>
                  </a:lnTo>
                  <a:lnTo>
                    <a:pt x="4863567" y="1206187"/>
                  </a:lnTo>
                  <a:lnTo>
                    <a:pt x="0" y="1206187"/>
                  </a:lnTo>
                  <a:close/>
                </a:path>
              </a:pathLst>
            </a:custGeom>
            <a:solidFill>
              <a:schemeClr val="accent6"/>
            </a:solidFill>
            <a:ln w="12700" cap="flat" cmpd="sng">
              <a:solidFill>
                <a:srgbClr val="FFFFFF">
                  <a:alpha val="100000"/>
                </a:srgbClr>
              </a:solidFill>
              <a:prstDash val="solid"/>
              <a:round/>
              <a:headEnd type="none" w="med" len="med"/>
              <a:tailEnd type="none" w="med" len="med"/>
            </a:ln>
          </p:spPr>
          <p:txBody>
            <a:bodyPr/>
            <a:p>
              <a:endParaRPr lang="zh-CN" altLang="en-US">
                <a:solidFill>
                  <a:schemeClr val="bg1">
                    <a:lumMod val="50000"/>
                  </a:schemeClr>
                </a:solidFill>
              </a:endParaRPr>
            </a:p>
          </p:txBody>
        </p:sp>
        <p:sp>
          <p:nvSpPr>
            <p:cNvPr id="76" name="文本框 75"/>
            <p:cNvSpPr txBox="1"/>
            <p:nvPr/>
          </p:nvSpPr>
          <p:spPr>
            <a:xfrm rot="10800000">
              <a:off x="6690" y="7542"/>
              <a:ext cx="5865" cy="724"/>
            </a:xfrm>
            <a:prstGeom prst="rect">
              <a:avLst/>
            </a:prstGeom>
            <a:noFill/>
          </p:spPr>
          <p:txBody>
            <a:bodyPr wrap="square" rtlCol="0">
              <a:spAutoFit/>
            </a:bodyPr>
            <a:p>
              <a:pPr algn="ctr">
                <a:lnSpc>
                  <a:spcPct val="150000"/>
                </a:lnSpc>
              </a:pPr>
              <a:r>
                <a:rPr lang="en-US" altLang="zh-CN" sz="2000" b="1" dirty="0">
                  <a:solidFill>
                    <a:schemeClr val="bg1"/>
                  </a:solidFill>
                  <a:latin typeface="微软雅黑" panose="020B0503020204020204" charset="-122"/>
                  <a:ea typeface="微软雅黑" panose="020B0503020204020204" charset="-122"/>
                  <a:sym typeface="+mn-ea"/>
                </a:rPr>
                <a:t>7-10</a:t>
              </a:r>
              <a:r>
                <a:rPr lang="zh-CN" altLang="en-US" sz="2000" b="1" dirty="0">
                  <a:solidFill>
                    <a:schemeClr val="bg1"/>
                  </a:solidFill>
                  <a:latin typeface="微软雅黑" panose="020B0503020204020204" charset="-122"/>
                  <a:ea typeface="微软雅黑" panose="020B0503020204020204" charset="-122"/>
                  <a:sym typeface="+mn-ea"/>
                </a:rPr>
                <a:t>月广告消耗</a:t>
              </a:r>
              <a:r>
                <a:rPr lang="en-US" altLang="zh-CN" sz="2400" b="1" dirty="0">
                  <a:solidFill>
                    <a:schemeClr val="accent4">
                      <a:lumMod val="60000"/>
                      <a:lumOff val="40000"/>
                    </a:schemeClr>
                  </a:solidFill>
                  <a:latin typeface="微软雅黑" panose="020B0503020204020204" charset="-122"/>
                  <a:ea typeface="微软雅黑" panose="020B0503020204020204" charset="-122"/>
                </a:rPr>
                <a:t>$11,898.34</a:t>
              </a:r>
              <a:endParaRPr lang="en-US" altLang="zh-CN" sz="2400" b="1" dirty="0">
                <a:solidFill>
                  <a:schemeClr val="accent4">
                    <a:lumMod val="60000"/>
                    <a:lumOff val="40000"/>
                  </a:schemeClr>
                </a:solidFill>
                <a:latin typeface="微软雅黑" panose="020B0503020204020204" charset="-122"/>
                <a:ea typeface="微软雅黑" panose="020B0503020204020204" charset="-122"/>
              </a:endParaRPr>
            </a:p>
          </p:txBody>
        </p:sp>
      </p:grpSp>
      <p:sp>
        <p:nvSpPr>
          <p:cNvPr id="42" name="Rectangle 19"/>
          <p:cNvSpPr/>
          <p:nvPr/>
        </p:nvSpPr>
        <p:spPr>
          <a:xfrm>
            <a:off x="8009890" y="3422015"/>
            <a:ext cx="3092450" cy="1228090"/>
          </a:xfrm>
          <a:prstGeom prst="rect">
            <a:avLst/>
          </a:prstGeom>
        </p:spPr>
        <p:txBody>
          <a:bodyPr wrap="square" lIns="121908" tIns="60954" rIns="121908" bIns="60954">
            <a:spAutoFit/>
          </a:bodyPr>
          <a:p>
            <a:pPr algn="ctr">
              <a:lnSpc>
                <a:spcPct val="150000"/>
              </a:lnSpc>
            </a:pPr>
            <a:r>
              <a:rPr lang="zh-CN" altLang="en-US" sz="2400" b="1" dirty="0">
                <a:solidFill>
                  <a:schemeClr val="accent2"/>
                </a:solidFill>
                <a:latin typeface="+mj-ea"/>
                <a:cs typeface="Open Sans" pitchFamily="34" charset="0"/>
                <a:sym typeface="+mn-ea"/>
              </a:rPr>
              <a:t>主页涨粉</a:t>
            </a:r>
            <a:r>
              <a:rPr lang="en-US" altLang="zh-CN" sz="2400" b="1" dirty="0">
                <a:solidFill>
                  <a:srgbClr val="FFAB0D"/>
                </a:solidFill>
                <a:latin typeface="+mj-ea"/>
                <a:cs typeface="Open Sans" pitchFamily="34" charset="0"/>
                <a:sym typeface="+mn-ea"/>
              </a:rPr>
              <a:t>51,858</a:t>
            </a:r>
            <a:r>
              <a:rPr lang="zh-CN" altLang="en-US" sz="2400" b="1" dirty="0">
                <a:solidFill>
                  <a:schemeClr val="accent2"/>
                </a:solidFill>
                <a:latin typeface="+mj-ea"/>
                <a:cs typeface="Open Sans" pitchFamily="34" charset="0"/>
                <a:sym typeface="+mn-ea"/>
              </a:rPr>
              <a:t>个</a:t>
            </a:r>
            <a:endParaRPr lang="en-US" altLang="zh-CN" sz="2400" b="1" dirty="0">
              <a:solidFill>
                <a:schemeClr val="accent2"/>
              </a:solidFill>
              <a:latin typeface="+mj-ea"/>
              <a:cs typeface="Open Sans" pitchFamily="34" charset="0"/>
              <a:sym typeface="+mn-ea"/>
            </a:endParaRPr>
          </a:p>
          <a:p>
            <a:pPr algn="ctr">
              <a:lnSpc>
                <a:spcPct val="150000"/>
              </a:lnSpc>
            </a:pPr>
            <a:r>
              <a:rPr lang="zh-CN" altLang="en-US" sz="2400" b="1" dirty="0">
                <a:solidFill>
                  <a:schemeClr val="accent2"/>
                </a:solidFill>
                <a:latin typeface="+mj-ea"/>
                <a:cs typeface="Open Sans" pitchFamily="34" charset="0"/>
                <a:sym typeface="+mn-ea"/>
              </a:rPr>
              <a:t>发帖</a:t>
            </a:r>
            <a:r>
              <a:rPr lang="en-US" altLang="zh-CN" sz="2400" b="1" dirty="0">
                <a:solidFill>
                  <a:srgbClr val="FFAB0D"/>
                </a:solidFill>
                <a:latin typeface="+mj-ea"/>
                <a:cs typeface="Open Sans" pitchFamily="34" charset="0"/>
                <a:sym typeface="+mn-ea"/>
              </a:rPr>
              <a:t>88</a:t>
            </a:r>
            <a:r>
              <a:rPr lang="zh-CN" altLang="en-US" sz="2400" b="1" dirty="0">
                <a:solidFill>
                  <a:schemeClr val="accent2"/>
                </a:solidFill>
                <a:latin typeface="+mj-ea"/>
                <a:cs typeface="Open Sans" pitchFamily="34" charset="0"/>
                <a:sym typeface="+mn-ea"/>
              </a:rPr>
              <a:t>篇</a:t>
            </a:r>
            <a:endParaRPr lang="en-US" altLang="zh-CN" sz="2400" b="1" dirty="0">
              <a:solidFill>
                <a:schemeClr val="accent2"/>
              </a:solidFill>
              <a:latin typeface="+mj-ea"/>
              <a:cs typeface="Open Sans" pitchFamily="34" charset="0"/>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down)">
                                      <p:cBhvr>
                                        <p:cTn id="15" dur="500"/>
                                        <p:tgtEl>
                                          <p:spTgt spid="68"/>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250" fill="hold"/>
                                        <p:tgtEl>
                                          <p:spTgt spid="42"/>
                                        </p:tgtEl>
                                        <p:attrNameLst>
                                          <p:attrName>ppt_x</p:attrName>
                                        </p:attrNameLst>
                                      </p:cBhvr>
                                      <p:tavLst>
                                        <p:tav tm="0">
                                          <p:val>
                                            <p:strVal val="#ppt_x"/>
                                          </p:val>
                                        </p:tav>
                                        <p:tav tm="100000">
                                          <p:val>
                                            <p:strVal val="#ppt_x"/>
                                          </p:val>
                                        </p:tav>
                                      </p:tavLst>
                                    </p:anim>
                                    <p:anim calcmode="lin" valueType="num">
                                      <p:cBhvr additive="base">
                                        <p:cTn id="20" dur="25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ctrTitle"/>
          </p:nvPr>
        </p:nvSpPr>
        <p:spPr>
          <a:xfrm>
            <a:off x="5444490" y="3098165"/>
            <a:ext cx="1303020" cy="661670"/>
          </a:xfrm>
        </p:spPr>
        <p:txBody>
          <a:bodyPr>
            <a:noAutofit/>
          </a:bodyPr>
          <a:lstStyle/>
          <a:p>
            <a:r>
              <a:rPr lang="zh-CN" sz="3200" b="1" spc="0">
                <a:ln>
                  <a:noFill/>
                </a:ln>
                <a:solidFill>
                  <a:srgbClr val="0C4861"/>
                </a:solidFill>
                <a:effectLst/>
                <a:latin typeface="微软雅黑" panose="020B0503020204020204" charset="-122"/>
                <a:ea typeface="微软雅黑" panose="020B0503020204020204" charset="-122"/>
                <a:sym typeface="+mn-ea"/>
              </a:rPr>
              <a:t>谢谢</a:t>
            </a:r>
            <a:endParaRPr lang="zh-CN" sz="3200" b="1" spc="0">
              <a:ln>
                <a:noFill/>
              </a:ln>
              <a:solidFill>
                <a:srgbClr val="0C4861"/>
              </a:solidFill>
              <a:effectLst/>
              <a:latin typeface="微软雅黑" panose="020B0503020204020204" charset="-122"/>
              <a:ea typeface="微软雅黑" panose="020B0503020204020204" charset="-122"/>
              <a:sym typeface="+mn-ea"/>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64705" y="214752"/>
            <a:ext cx="5306368" cy="563245"/>
          </a:xfrm>
          <a:prstGeom prst="rect">
            <a:avLst/>
          </a:prstGeom>
          <a:noFill/>
        </p:spPr>
        <p:txBody>
          <a:bodyPr wrap="square" lIns="72308" tIns="36154" rIns="72308" bIns="36154" rtlCol="0">
            <a:spAutoFit/>
          </a:bodyPr>
          <a:lstStyle/>
          <a:p>
            <a:r>
              <a:rPr lang="zh-CN" altLang="en-US" sz="3200" b="1" dirty="0">
                <a:solidFill>
                  <a:srgbClr val="0C4860"/>
                </a:solidFill>
                <a:latin typeface="微软雅黑" panose="020B0503020204020204" charset="-122"/>
                <a:ea typeface="微软雅黑" panose="020B0503020204020204" charset="-122"/>
                <a:cs typeface="微软雅黑" panose="020B0503020204020204" charset="-122"/>
              </a:rPr>
              <a:t>一带一路沿线的东南亚国家</a:t>
            </a:r>
            <a:endParaRPr lang="zh-CN" altLang="en-US" sz="3200" b="1" dirty="0">
              <a:solidFill>
                <a:srgbClr val="0C4860"/>
              </a:solidFill>
              <a:latin typeface="微软雅黑" panose="020B0503020204020204" charset="-122"/>
              <a:ea typeface="微软雅黑" panose="020B0503020204020204" charset="-122"/>
              <a:cs typeface="微软雅黑" panose="020B0503020204020204" charset="-122"/>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541655" y="1076325"/>
            <a:ext cx="11134090" cy="11074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一带一路沿线涉及东南亚地区11国，人口总计约6.39亿，GDP总量达到2.58万亿美元，进出口总额共计约2.3万亿美元</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10" name="图片 9"/>
          <p:cNvPicPr>
            <a:picLocks noChangeAspect="1"/>
          </p:cNvPicPr>
          <p:nvPr/>
        </p:nvPicPr>
        <p:blipFill>
          <a:blip r:embed="rId1"/>
          <a:stretch>
            <a:fillRect/>
          </a:stretch>
        </p:blipFill>
        <p:spPr>
          <a:xfrm>
            <a:off x="2480945" y="2270760"/>
            <a:ext cx="7691755" cy="4265295"/>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p:cNvSpPr txBox="1"/>
          <p:nvPr/>
        </p:nvSpPr>
        <p:spPr>
          <a:xfrm>
            <a:off x="1364705" y="214752"/>
            <a:ext cx="5306368" cy="563245"/>
          </a:xfrm>
          <a:prstGeom prst="rect">
            <a:avLst/>
          </a:prstGeom>
          <a:noFill/>
        </p:spPr>
        <p:txBody>
          <a:bodyPr wrap="square" lIns="72308" tIns="36154" rIns="72308" bIns="36154" rtlCol="0">
            <a:spAutoFit/>
          </a:bodyPr>
          <a:lstStyle/>
          <a:p>
            <a:r>
              <a:rPr lang="zh-CN" altLang="en-US" sz="3200" b="1" dirty="0">
                <a:solidFill>
                  <a:srgbClr val="0C4860"/>
                </a:solidFill>
                <a:latin typeface="微软雅黑" panose="020B0503020204020204" charset="-122"/>
                <a:ea typeface="微软雅黑" panose="020B0503020204020204" charset="-122"/>
                <a:cs typeface="微软雅黑" panose="020B0503020204020204" charset="-122"/>
              </a:rPr>
              <a:t>一带一路沿线的东南亚国家</a:t>
            </a:r>
            <a:endParaRPr lang="zh-CN" altLang="en-US" sz="3200" b="1" dirty="0">
              <a:solidFill>
                <a:srgbClr val="0C4860"/>
              </a:solidFill>
              <a:latin typeface="微软雅黑" panose="020B0503020204020204" charset="-122"/>
              <a:ea typeface="微软雅黑" panose="020B0503020204020204" charset="-122"/>
              <a:cs typeface="微软雅黑" panose="020B0503020204020204" charset="-122"/>
            </a:endParaRPr>
          </a:p>
        </p:txBody>
      </p:sp>
      <p:grpSp>
        <p:nvGrpSpPr>
          <p:cNvPr id="3" name="组 2"/>
          <p:cNvGrpSpPr/>
          <p:nvPr/>
        </p:nvGrpSpPr>
        <p:grpSpPr>
          <a:xfrm>
            <a:off x="541699" y="375435"/>
            <a:ext cx="11307129" cy="430360"/>
            <a:chOff x="583060" y="342545"/>
            <a:chExt cx="11009293" cy="419024"/>
          </a:xfrm>
        </p:grpSpPr>
        <p:grpSp>
          <p:nvGrpSpPr>
            <p:cNvPr id="4" name="1"/>
            <p:cNvGrpSpPr/>
            <p:nvPr/>
          </p:nvGrpSpPr>
          <p:grpSpPr>
            <a:xfrm>
              <a:off x="583060" y="342545"/>
              <a:ext cx="637243" cy="227778"/>
              <a:chOff x="264939" y="188640"/>
              <a:chExt cx="604358" cy="216024"/>
            </a:xfrm>
            <a:solidFill>
              <a:srgbClr val="0D4960"/>
            </a:solidFill>
          </p:grpSpPr>
          <p:sp>
            <p:nvSpPr>
              <p:cNvPr id="6" name="燕尾形 5"/>
              <p:cNvSpPr/>
              <p:nvPr/>
            </p:nvSpPr>
            <p:spPr>
              <a:xfrm>
                <a:off x="264939"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7" name="燕尾形 6"/>
              <p:cNvSpPr/>
              <p:nvPr/>
            </p:nvSpPr>
            <p:spPr>
              <a:xfrm>
                <a:off x="454914"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sp>
            <p:nvSpPr>
              <p:cNvPr id="8" name="燕尾形 7"/>
              <p:cNvSpPr/>
              <p:nvPr/>
            </p:nvSpPr>
            <p:spPr>
              <a:xfrm>
                <a:off x="653273" y="188640"/>
                <a:ext cx="216024" cy="216024"/>
              </a:xfrm>
              <a:prstGeom prst="chevron">
                <a:avLst/>
              </a:prstGeom>
              <a:grpFill/>
              <a:ln>
                <a:noFill/>
              </a:ln>
              <a:effectLst>
                <a:outerShdw blurRad="63500" algn="ctr" rotWithShape="0">
                  <a:prstClr val="black">
                    <a:alpha val="40000"/>
                  </a:prstClr>
                </a:outerShdw>
              </a:effectLst>
            </p:spPr>
            <p:txBody>
              <a:bodyPr lIns="0" tIns="0" rIns="0" bIns="0" anchor="ctr"/>
              <a:lstStyle/>
              <a:p>
                <a:endParaRPr lang="zh-CN" altLang="en-US" sz="900">
                  <a:solidFill>
                    <a:srgbClr val="0070C0"/>
                  </a:solidFill>
                  <a:cs typeface="+mn-ea"/>
                </a:endParaRPr>
              </a:p>
            </p:txBody>
          </p:sp>
        </p:grpSp>
        <p:cxnSp>
          <p:nvCxnSpPr>
            <p:cNvPr id="5" name="3"/>
            <p:cNvCxnSpPr/>
            <p:nvPr/>
          </p:nvCxnSpPr>
          <p:spPr>
            <a:xfrm>
              <a:off x="1418247" y="761569"/>
              <a:ext cx="101741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246380" y="935355"/>
            <a:ext cx="11676380" cy="166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just" defTabSz="914400" rtl="0" fontAlgn="auto" latinLnBrk="0" hangingPunct="0">
              <a:lnSpc>
                <a:spcPct val="150000"/>
              </a:lnSpc>
              <a:spcBef>
                <a:spcPts val="0"/>
              </a:spcBef>
              <a:spcAft>
                <a:spcPts val="0"/>
              </a:spcAft>
              <a:buClrTx/>
              <a:buSzTx/>
              <a:buFontTx/>
              <a:buNone/>
            </a:pP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从“一带一路”全线来看，201</a:t>
            </a:r>
            <a:r>
              <a:rPr kumimoji="0" lang="en-US" altLang="zh-CN"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7</a:t>
            </a: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年前10位贸易伙伴分别是韩国、</a:t>
            </a:r>
            <a:r>
              <a:rPr kumimoji="0" lang="zh-CN" altLang="en-US" sz="2400" b="1" i="0" u="none" strike="noStrike" cap="none" spc="0" normalizeH="0" baseline="0" dirty="0">
                <a:ln>
                  <a:noFill/>
                </a:ln>
                <a:solidFill>
                  <a:schemeClr val="accent2"/>
                </a:solidFill>
                <a:effectLst/>
                <a:uFillTx/>
                <a:latin typeface="微软雅黑" panose="020B0503020204020204" charset="-122"/>
                <a:ea typeface="微软雅黑" panose="020B0503020204020204" charset="-122"/>
                <a:cs typeface="微软雅黑" panose="020B0503020204020204" charset="-122"/>
                <a:sym typeface="Arial" panose="020B0604020202020204"/>
              </a:rPr>
              <a:t>越南、马来西亚</a:t>
            </a: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、印度、俄罗斯、</a:t>
            </a:r>
            <a:r>
              <a:rPr kumimoji="0" lang="zh-CN" altLang="en-US" sz="2400" b="1" i="0" u="none" strike="noStrike" cap="none" spc="0" normalizeH="0" baseline="0" dirty="0">
                <a:ln>
                  <a:noFill/>
                </a:ln>
                <a:solidFill>
                  <a:schemeClr val="accent2"/>
                </a:solidFill>
                <a:effectLst/>
                <a:uFillTx/>
                <a:latin typeface="微软雅黑" panose="020B0503020204020204" charset="-122"/>
                <a:ea typeface="微软雅黑" panose="020B0503020204020204" charset="-122"/>
                <a:cs typeface="微软雅黑" panose="020B0503020204020204" charset="-122"/>
                <a:sym typeface="Arial" panose="020B0604020202020204"/>
              </a:rPr>
              <a:t>泰国、新加坡、印度尼西亚、菲律宾</a:t>
            </a:r>
            <a:r>
              <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和沙特阿拉伯，东南亚国家占6位，中国与这些国家的进出口总额占中国与“一带一路”国家的比重合计达68.9%</a:t>
            </a:r>
            <a:endParaRPr kumimoji="0" lang="zh-CN" altLang="en-US" sz="24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11" name="图片 10"/>
          <p:cNvPicPr>
            <a:picLocks noChangeAspect="1"/>
          </p:cNvPicPr>
          <p:nvPr/>
        </p:nvPicPr>
        <p:blipFill>
          <a:blip r:embed="rId1"/>
          <a:stretch>
            <a:fillRect/>
          </a:stretch>
        </p:blipFill>
        <p:spPr>
          <a:xfrm>
            <a:off x="2383790" y="2814955"/>
            <a:ext cx="7424420" cy="3838575"/>
          </a:xfrm>
          <a:prstGeom prst="rect">
            <a:avLst/>
          </a:prstGeom>
        </p:spPr>
      </p:pic>
      <p:sp>
        <p:nvSpPr>
          <p:cNvPr id="12" name="文本框 11"/>
          <p:cNvSpPr txBox="1"/>
          <p:nvPr/>
        </p:nvSpPr>
        <p:spPr>
          <a:xfrm>
            <a:off x="9382125" y="6415405"/>
            <a:ext cx="2540000" cy="1536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zh-CN" altLang="en-US" sz="10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rPr>
              <a:t>*《“一带一路”贸易合作大数据报告2018》</a:t>
            </a:r>
            <a:endParaRPr kumimoji="0" lang="zh-CN" altLang="en-US" sz="1000" b="1" i="0" u="none" strike="noStrike" cap="none" spc="0" normalizeH="0" baseline="0" dirty="0">
              <a:ln>
                <a:noFill/>
              </a:ln>
              <a:solidFill>
                <a:srgbClr val="0C4861"/>
              </a:solidFill>
              <a:effectLst/>
              <a:uFillTx/>
              <a:latin typeface="微软雅黑" panose="020B0503020204020204" charset="-122"/>
              <a:ea typeface="微软雅黑" panose="020B0503020204020204" charset="-122"/>
              <a:cs typeface="微软雅黑" panose="020B0503020204020204" charset="-122"/>
              <a:sym typeface="Arial" panose="020B0604020202020204"/>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63950" y="3106420"/>
            <a:ext cx="5730240" cy="645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just" defTabSz="466725" rtl="0" fontAlgn="auto" latinLnBrk="0" hangingPunct="0">
              <a:lnSpc>
                <a:spcPct val="150000"/>
              </a:lnSpc>
              <a:spcBef>
                <a:spcPts val="500"/>
              </a:spcBef>
              <a:spcAft>
                <a:spcPts val="0"/>
              </a:spcAft>
              <a:buClrTx/>
              <a:buSzTx/>
              <a:buFontTx/>
              <a:buNone/>
            </a:pPr>
            <a:r>
              <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2</a:t>
            </a: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、中国</a:t>
            </a:r>
            <a:r>
              <a:rPr lang="en-US" altLang="zh-CN"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a:t>
            </a:r>
            <a:r>
              <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rPr>
              <a:t>东盟自由贸易区的推动</a:t>
            </a:r>
            <a:endParaRPr lang="zh-CN" altLang="en-US" sz="2800" b="1" dirty="0">
              <a:solidFill>
                <a:srgbClr val="0C4861"/>
              </a:solidFill>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tags/tag1.xml><?xml version="1.0" encoding="utf-8"?>
<p:tagLst xmlns:p="http://schemas.openxmlformats.org/presentationml/2006/main">
  <p:tag name="KSO_WM_UNIT_TABLE_BEAUTIFY" val="smartTable{6c00e9ea-7093-4c20-bd43-4f1936bd737c}"/>
</p:tagLst>
</file>

<file path=ppt/tags/tag10.xml><?xml version="1.0" encoding="utf-8"?>
<p:tagLst xmlns:p="http://schemas.openxmlformats.org/presentationml/2006/main">
  <p:tag name="KSO_WM_TAG_VERSION" val="1.0"/>
  <p:tag name="KSO_WM_BEAUTIFY_FLAG" val="#wm#"/>
  <p:tag name="KSO_WM_TEMPLATE_CATEGORY" val="diagram"/>
  <p:tag name="KSO_WM_TEMPLATE_INDEX" val="789"/>
  <p:tag name="KSO_WM_UNIT_TYPE" val="n_h_f"/>
  <p:tag name="KSO_WM_UNIT_INDEX" val="1_2_2"/>
  <p:tag name="KSO_WM_UNIT_ID" val="diagram789_3*n_h_f*1_2_2"/>
  <p:tag name="KSO_WM_UNIT_CLEAR" val="1"/>
  <p:tag name="KSO_WM_UNIT_LAYERLEVEL" val="1_1_1"/>
  <p:tag name="KSO_WM_UNIT_VALUE" val="25"/>
  <p:tag name="KSO_WM_UNIT_HIGHLIGHT" val="0"/>
  <p:tag name="KSO_WM_UNIT_COMPATIBLE" val="0"/>
  <p:tag name="KSO_WM_DIAGRAM_GROUP_CODE" val="n1-1"/>
  <p:tag name="KSO_WM_UNIT_PRESET_TEXT" val="LOREM"/>
  <p:tag name="KSO_WM_UNIT_FILL_FORE_SCHEMECOLOR_INDEX" val="6"/>
  <p:tag name="KSO_WM_UNIT_FILL_TYPE"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789"/>
  <p:tag name="KSO_WM_UNIT_TYPE" val="n_h_f"/>
  <p:tag name="KSO_WM_UNIT_INDEX" val="1_2_1"/>
  <p:tag name="KSO_WM_UNIT_ID" val="diagram789_3*n_h_f*1_2_1"/>
  <p:tag name="KSO_WM_UNIT_CLEAR" val="1"/>
  <p:tag name="KSO_WM_UNIT_LAYERLEVEL" val="1_1_1"/>
  <p:tag name="KSO_WM_UNIT_VALUE" val="20"/>
  <p:tag name="KSO_WM_UNIT_HIGHLIGHT" val="0"/>
  <p:tag name="KSO_WM_UNIT_COMPATIBLE" val="0"/>
  <p:tag name="KSO_WM_DIAGRAM_GROUP_CODE" val="n1-1"/>
  <p:tag name="KSO_WM_UNIT_PRESET_TEXT" val="LOREM"/>
  <p:tag name="KSO_WM_UNIT_FILL_FORE_SCHEMECOLOR_INDEX" val="5"/>
  <p:tag name="KSO_WM_UNI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789"/>
  <p:tag name="KSO_WM_UNIT_TYPE" val="n_h_f"/>
  <p:tag name="KSO_WM_UNIT_INDEX" val="1_2_4"/>
  <p:tag name="KSO_WM_UNIT_ID" val="diagram789_3*n_h_f*1_2_4"/>
  <p:tag name="KSO_WM_UNIT_CLEAR" val="1"/>
  <p:tag name="KSO_WM_UNIT_LAYERLEVEL" val="1_1_1"/>
  <p:tag name="KSO_WM_UNIT_VALUE" val="25"/>
  <p:tag name="KSO_WM_UNIT_HIGHLIGHT" val="0"/>
  <p:tag name="KSO_WM_UNIT_COMPATIBLE" val="0"/>
  <p:tag name="KSO_WM_DIAGRAM_GROUP_CODE" val="n1-1"/>
  <p:tag name="KSO_WM_UNIT_PRESET_TEXT" val="LOREM"/>
  <p:tag name="KSO_WM_UNIT_FILL_FORE_SCHEMECOLOR_INDEX" val="8"/>
  <p:tag name="KSO_WM_UNIT_FILL_TYPE" val="1"/>
</p:tagLst>
</file>

<file path=ppt/tags/tag13.xml><?xml version="1.0" encoding="utf-8"?>
<p:tagLst xmlns:p="http://schemas.openxmlformats.org/presentationml/2006/main">
  <p:tag name="KSO_WM_UNIT_HIGHLIGHT" val="0"/>
  <p:tag name="KSO_WM_UNIT_COMPATIBLE" val="0"/>
  <p:tag name="KSO_WM_DIAGRAM_GROUP_CODE" val="q1-1"/>
  <p:tag name="KSO_WM_UNIT_TYPE" val="q_h_i"/>
  <p:tag name="KSO_WM_UNIT_INDEX" val="1_1_1"/>
  <p:tag name="KSO_WM_UNIT_ID" val="diagram20187492_3*q_h_i*1_1_1"/>
  <p:tag name="KSO_WM_TEMPLATE_CATEGORY" val="diagram"/>
  <p:tag name="KSO_WM_TEMPLATE_INDEX" val="20187492"/>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Lst>
</file>

<file path=ppt/tags/tag14.xml><?xml version="1.0" encoding="utf-8"?>
<p:tagLst xmlns:p="http://schemas.openxmlformats.org/presentationml/2006/main">
  <p:tag name="KSO_WM_UNIT_HIGHLIGHT" val="0"/>
  <p:tag name="KSO_WM_UNIT_COMPATIBLE" val="0"/>
  <p:tag name="KSO_WM_DIAGRAM_GROUP_CODE" val="q1-1"/>
  <p:tag name="KSO_WM_UNIT_TYPE" val="q_h_i"/>
  <p:tag name="KSO_WM_UNIT_INDEX" val="1_2_1"/>
  <p:tag name="KSO_WM_UNIT_ID" val="diagram20187492_3*q_h_i*1_2_1"/>
  <p:tag name="KSO_WM_TEMPLATE_CATEGORY" val="diagram"/>
  <p:tag name="KSO_WM_TEMPLATE_INDEX" val="20187492"/>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Lst>
</file>

<file path=ppt/tags/tag15.xml><?xml version="1.0" encoding="utf-8"?>
<p:tagLst xmlns:p="http://schemas.openxmlformats.org/presentationml/2006/main">
  <p:tag name="KSO_WM_UNIT_HIGHLIGHT" val="0"/>
  <p:tag name="KSO_WM_UNIT_COMPATIBLE" val="0"/>
  <p:tag name="KSO_WM_DIAGRAM_GROUP_CODE" val="q1-1"/>
  <p:tag name="KSO_WM_UNIT_TYPE" val="q_h_i"/>
  <p:tag name="KSO_WM_UNIT_INDEX" val="1_4_1"/>
  <p:tag name="KSO_WM_UNIT_ID" val="diagram20187492_3*q_h_i*1_4_1"/>
  <p:tag name="KSO_WM_TEMPLATE_CATEGORY" val="diagram"/>
  <p:tag name="KSO_WM_TEMPLATE_INDEX" val="20187492"/>
  <p:tag name="KSO_WM_UNIT_LAYERLEVEL" val="1_1_1"/>
  <p:tag name="KSO_WM_TAG_VERSION" val="1.0"/>
  <p:tag name="KSO_WM_BEAUTIFY_FLAG" val="#wm#"/>
  <p:tag name="KSO_WM_UNIT_DIAGRAM_ISNUMVISUAL" val="0"/>
  <p:tag name="KSO_WM_UNIT_DIAGRAM_ISREFERUNIT" val="0"/>
  <p:tag name="KSO_WM_UNIT_FILL_FORE_SCHEMECOLOR_INDEX" val="8"/>
  <p:tag name="KSO_WM_UNIT_FILL_TYPE" val="1"/>
  <p:tag name="KSO_WM_UNIT_TEXT_FILL_FORE_SCHEMECOLOR_INDEX" val="2"/>
  <p:tag name="KSO_WM_UNIT_TEXT_FILL_TYPE" val="1"/>
</p:tagLst>
</file>

<file path=ppt/tags/tag16.xml><?xml version="1.0" encoding="utf-8"?>
<p:tagLst xmlns:p="http://schemas.openxmlformats.org/presentationml/2006/main">
  <p:tag name="KSO_WM_UNIT_HIGHLIGHT" val="0"/>
  <p:tag name="KSO_WM_UNIT_COMPATIBLE" val="0"/>
  <p:tag name="KSO_WM_DIAGRAM_GROUP_CODE" val="q1-1"/>
  <p:tag name="KSO_WM_UNIT_TYPE" val="q_h_i"/>
  <p:tag name="KSO_WM_UNIT_INDEX" val="1_3_1"/>
  <p:tag name="KSO_WM_UNIT_ID" val="diagram20187492_3*q_h_i*1_3_1"/>
  <p:tag name="KSO_WM_TEMPLATE_CATEGORY" val="diagram"/>
  <p:tag name="KSO_WM_TEMPLATE_INDEX" val="20187492"/>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Lst>
</file>

<file path=ppt/tags/tag17.xml><?xml version="1.0" encoding="utf-8"?>
<p:tagLst xmlns:p="http://schemas.openxmlformats.org/presentationml/2006/main">
  <p:tag name="KSO_WM_UNIT_HIGHLIGHT" val="0"/>
  <p:tag name="KSO_WM_UNIT_COMPATIBLE" val="0"/>
  <p:tag name="KSO_WM_DIAGRAM_GROUP_CODE" val="q1-1"/>
  <p:tag name="KSO_WM_UNIT_TYPE" val="q_i"/>
  <p:tag name="KSO_WM_UNIT_INDEX" val="1_1"/>
  <p:tag name="KSO_WM_UNIT_ID" val="diagram20187492_3*q_i*1_1"/>
  <p:tag name="KSO_WM_TEMPLATE_CATEGORY" val="diagram"/>
  <p:tag name="KSO_WM_TEMPLATE_INDEX" val="20187492"/>
  <p:tag name="KSO_WM_UNIT_LAYERLEVEL" val="1_1"/>
  <p:tag name="KSO_WM_TAG_VERSION" val="1.0"/>
  <p:tag name="KSO_WM_BEAUTIFY_FLAG" val="#wm#"/>
  <p:tag name="KSO_WM_UNIT_DIAGRAM_ISNUMVISUAL" val="0"/>
  <p:tag name="KSO_WM_UNIT_DIAGRAM_ISREFERUNIT" val="0"/>
  <p:tag name="KSO_WM_UNIT_FILL_FORE_SCHEMECOLOR_INDEX" val="14"/>
  <p:tag name="KSO_WM_UNIT_FILL_TYPE" val="1"/>
  <p:tag name="KSO_WM_UNIT_LINE_FORE_SCHEMECOLOR_INDEX" val="14"/>
  <p:tag name="KSO_WM_UNIT_LINE_FILL_TYPE" val="2"/>
  <p:tag name="KSO_WM_UNIT_TEXT_FILL_FORE_SCHEMECOLOR_INDEX" val="1"/>
  <p:tag name="KSO_WM_UNIT_TEXT_FILL_TYPE" val="1"/>
</p:tagLst>
</file>

<file path=ppt/tags/tag18.xml><?xml version="1.0" encoding="utf-8"?>
<p:tagLst xmlns:p="http://schemas.openxmlformats.org/presentationml/2006/main">
  <p:tag name="KSO_WM_TAG_VERSION" val="1.0"/>
  <p:tag name="KSO_WM_TEMPLATE_CATEGORY" val="diagram"/>
  <p:tag name="KSO_WM_TEMPLATE_INDEX" val="20187492"/>
  <p:tag name="KSO_WM_UNIT_TYPE" val="q_h_h_a"/>
  <p:tag name="KSO_WM_UNIT_INDEX" val="1_4_1_1"/>
  <p:tag name="KSO_WM_UNIT_ID" val="diagram20187492_3*q_h_h_a*1_4_1_1"/>
  <p:tag name="KSO_WM_UNIT_LAYERLEVEL" val="1_1_1_1"/>
  <p:tag name="KSO_WM_UNIT_VALUE" val="11"/>
  <p:tag name="KSO_WM_UNIT_HIGHLIGHT" val="0"/>
  <p:tag name="KSO_WM_UNIT_COMPATIBLE" val="0"/>
  <p:tag name="KSO_WM_BEAUTIFY_FLAG" val="#wm#"/>
  <p:tag name="KSO_WM_UNIT_PRESET_TEXT" val="添加标题"/>
  <p:tag name="KSO_WM_UNIT_ISCONTENTSTITLE" val="0"/>
  <p:tag name="KSO_WM_DIAGRAM_GROUP_CODE" val="q1-1"/>
  <p:tag name="KSO_WM_UNIT_NOCLEAR" val="0"/>
  <p:tag name="KSO_WM_UNIT_DIAGRAM_ISNUMVISUAL" val="0"/>
  <p:tag name="KSO_WM_UNIT_DIAGRAM_ISREFERUNIT" val="0"/>
  <p:tag name="KSO_WM_UNIT_TEXT_FILL_FORE_SCHEMECOLOR_INDEX" val="8"/>
  <p:tag name="KSO_WM_UNIT_TEXT_FILL_TYPE" val="1"/>
</p:tagLst>
</file>

<file path=ppt/tags/tag19.xml><?xml version="1.0" encoding="utf-8"?>
<p:tagLst xmlns:p="http://schemas.openxmlformats.org/presentationml/2006/main">
  <p:tag name="KSO_WM_TAG_VERSION" val="1.0"/>
  <p:tag name="KSO_WM_TEMPLATE_CATEGORY" val="diagram"/>
  <p:tag name="KSO_WM_TEMPLATE_INDEX" val="20187492"/>
  <p:tag name="KSO_WM_UNIT_TYPE" val="q_h_h_a"/>
  <p:tag name="KSO_WM_UNIT_INDEX" val="1_1_1_1"/>
  <p:tag name="KSO_WM_UNIT_ID" val="diagram20187492_3*q_h_h_a*1_1_1_1"/>
  <p:tag name="KSO_WM_UNIT_LAYERLEVEL" val="1_1_1_1"/>
  <p:tag name="KSO_WM_UNIT_VALUE" val="11"/>
  <p:tag name="KSO_WM_UNIT_HIGHLIGHT" val="0"/>
  <p:tag name="KSO_WM_UNIT_COMPATIBLE" val="0"/>
  <p:tag name="KSO_WM_BEAUTIFY_FLAG" val="#wm#"/>
  <p:tag name="KSO_WM_UNIT_PRESET_TEXT" val="添加标题"/>
  <p:tag name="KSO_WM_UNIT_ISCONTENTSTITLE" val="0"/>
  <p:tag name="KSO_WM_DIAGRAM_GROUP_CODE" val="q1-1"/>
  <p:tag name="KSO_WM_UNIT_NOCLEAR" val="0"/>
  <p:tag name="KSO_WM_UNIT_DIAGRAM_ISNUMVISUAL" val="0"/>
  <p:tag name="KSO_WM_UNIT_DIAGRAM_ISREFERUNIT" val="0"/>
  <p:tag name="KSO_WM_UNIT_TEXT_FILL_FORE_SCHEMECOLOR_INDEX" val="5"/>
  <p:tag name="KSO_WM_UNIT_TEXT_FILL_TYPE" val="1"/>
</p:tagLst>
</file>

<file path=ppt/tags/tag2.xml><?xml version="1.0" encoding="utf-8"?>
<p:tagLst xmlns:p="http://schemas.openxmlformats.org/presentationml/2006/main">
  <p:tag name="KSO_WM_UNIT_PLACING_PICTURE_USER_VIEWPORT" val="{&quot;height&quot;:9015,&quot;width&quot;:11610}"/>
</p:tagLst>
</file>

<file path=ppt/tags/tag20.xml><?xml version="1.0" encoding="utf-8"?>
<p:tagLst xmlns:p="http://schemas.openxmlformats.org/presentationml/2006/main">
  <p:tag name="KSO_WM_TAG_VERSION" val="1.0"/>
  <p:tag name="KSO_WM_TEMPLATE_CATEGORY" val="diagram"/>
  <p:tag name="KSO_WM_TEMPLATE_INDEX" val="20187492"/>
  <p:tag name="KSO_WM_UNIT_TYPE" val="q_h_h_a"/>
  <p:tag name="KSO_WM_UNIT_INDEX" val="1_2_1_1"/>
  <p:tag name="KSO_WM_UNIT_ID" val="diagram20187492_3*q_h_h_a*1_2_1_1"/>
  <p:tag name="KSO_WM_UNIT_LAYERLEVEL" val="1_1_1_1"/>
  <p:tag name="KSO_WM_UNIT_VALUE" val="9"/>
  <p:tag name="KSO_WM_UNIT_HIGHLIGHT" val="0"/>
  <p:tag name="KSO_WM_UNIT_COMPATIBLE" val="0"/>
  <p:tag name="KSO_WM_BEAUTIFY_FLAG" val="#wm#"/>
  <p:tag name="KSO_WM_UNIT_PRESET_TEXT" val="添加标题"/>
  <p:tag name="KSO_WM_UNIT_ISCONTENTSTITLE" val="0"/>
  <p:tag name="KSO_WM_DIAGRAM_GROUP_CODE" val="q1-1"/>
  <p:tag name="KSO_WM_UNIT_NOCLEAR" val="0"/>
  <p:tag name="KSO_WM_UNIT_DIAGRAM_ISNUMVISUAL" val="0"/>
  <p:tag name="KSO_WM_UNIT_DIAGRAM_ISREFERUNIT" val="0"/>
  <p:tag name="KSO_WM_UNIT_TEXT_FILL_FORE_SCHEMECOLOR_INDEX" val="6"/>
  <p:tag name="KSO_WM_UNIT_TEXT_FILL_TYPE" val="1"/>
</p:tagLst>
</file>

<file path=ppt/tags/tag21.xml><?xml version="1.0" encoding="utf-8"?>
<p:tagLst xmlns:p="http://schemas.openxmlformats.org/presentationml/2006/main">
  <p:tag name="KSO_WM_TAG_VERSION" val="1.0"/>
  <p:tag name="KSO_WM_TEMPLATE_CATEGORY" val="diagram"/>
  <p:tag name="KSO_WM_TEMPLATE_INDEX" val="20187492"/>
  <p:tag name="KSO_WM_UNIT_TYPE" val="q_h_h_a"/>
  <p:tag name="KSO_WM_UNIT_INDEX" val="1_3_1_1"/>
  <p:tag name="KSO_WM_UNIT_ID" val="diagram20187492_3*q_h_h_a*1_3_1_1"/>
  <p:tag name="KSO_WM_UNIT_LAYERLEVEL" val="1_1_1_1"/>
  <p:tag name="KSO_WM_UNIT_VALUE" val="11"/>
  <p:tag name="KSO_WM_UNIT_HIGHLIGHT" val="0"/>
  <p:tag name="KSO_WM_UNIT_COMPATIBLE" val="0"/>
  <p:tag name="KSO_WM_BEAUTIFY_FLAG" val="#wm#"/>
  <p:tag name="KSO_WM_UNIT_PRESET_TEXT" val="添加标题"/>
  <p:tag name="KSO_WM_UNIT_ISCONTENTSTITLE" val="0"/>
  <p:tag name="KSO_WM_DIAGRAM_GROUP_CODE" val="q1-1"/>
  <p:tag name="KSO_WM_UNIT_NOCLEAR" val="0"/>
  <p:tag name="KSO_WM_UNIT_DIAGRAM_ISNUMVISUAL" val="0"/>
  <p:tag name="KSO_WM_UNIT_DIAGRAM_ISREFERUNIT" val="0"/>
  <p:tag name="KSO_WM_UNIT_TEXT_FILL_FORE_SCHEMECOLOR_INDEX" val="7"/>
  <p:tag name="KSO_WM_UNIT_TEXT_FILL_TYPE" val="1"/>
</p:tagLst>
</file>

<file path=ppt/tags/tag22.xml><?xml version="1.0" encoding="utf-8"?>
<p:tagLst xmlns:p="http://schemas.openxmlformats.org/presentationml/2006/main">
  <p:tag name="KSO_WM_TAG_VERSION" val="1.0"/>
  <p:tag name="KSO_WM_TEMPLATE_CATEGORY" val="diagram"/>
  <p:tag name="KSO_WM_TEMPLATE_INDEX" val="20187492"/>
  <p:tag name="KSO_WM_UNIT_TYPE" val="q_h_a"/>
  <p:tag name="KSO_WM_UNIT_INDEX" val="1_1_1"/>
  <p:tag name="KSO_WM_UNIT_ID" val="diagram20187492_3*q_h_a*1_1_1"/>
  <p:tag name="KSO_WM_UNIT_LAYERLEVEL" val="1_1_1"/>
  <p:tag name="KSO_WM_UNIT_VALUE" val="8"/>
  <p:tag name="KSO_WM_UNIT_HIGHLIGHT" val="0"/>
  <p:tag name="KSO_WM_UNIT_COMPATIBLE" val="0"/>
  <p:tag name="KSO_WM_BEAUTIFY_FLAG" val="#wm#"/>
  <p:tag name="KSO_WM_UNIT_PRESET_TEXT" val="添加标题"/>
  <p:tag name="KSO_WM_UNIT_ISCONTENTSTITLE" val="0"/>
  <p:tag name="KSO_WM_DIAGRAM_GROUP_CODE" val="q1-1"/>
  <p:tag name="KSO_WM_UNIT_NOCLEAR" val="0"/>
  <p:tag name="KSO_WM_UNIT_DIAGRAM_ISNUMVISUAL" val="0"/>
  <p:tag name="KSO_WM_UNIT_DIAGRAM_ISREFERUNIT" val="0"/>
  <p:tag name="KSO_WM_UNIT_TEXT_FILL_FORE_SCHEMECOLOR_INDEX" val="14"/>
  <p:tag name="KSO_WM_UNIT_TEXT_FILL_TYPE" val="1"/>
</p:tagLst>
</file>

<file path=ppt/tags/tag23.xml><?xml version="1.0" encoding="utf-8"?>
<p:tagLst xmlns:p="http://schemas.openxmlformats.org/presentationml/2006/main">
  <p:tag name="KSO_WM_TAG_VERSION" val="1.0"/>
  <p:tag name="KSO_WM_TEMPLATE_CATEGORY" val="diagram"/>
  <p:tag name="KSO_WM_TEMPLATE_INDEX" val="20187492"/>
  <p:tag name="KSO_WM_UNIT_TYPE" val="q_h_a"/>
  <p:tag name="KSO_WM_UNIT_INDEX" val="1_3_1"/>
  <p:tag name="KSO_WM_UNIT_ID" val="diagram20187492_3*q_h_a*1_3_1"/>
  <p:tag name="KSO_WM_UNIT_LAYERLEVEL" val="1_1_1"/>
  <p:tag name="KSO_WM_UNIT_VALUE" val="8"/>
  <p:tag name="KSO_WM_UNIT_HIGHLIGHT" val="0"/>
  <p:tag name="KSO_WM_UNIT_COMPATIBLE" val="0"/>
  <p:tag name="KSO_WM_BEAUTIFY_FLAG" val="#wm#"/>
  <p:tag name="KSO_WM_UNIT_PRESET_TEXT" val="添加标题"/>
  <p:tag name="KSO_WM_UNIT_ISCONTENTSTITLE" val="0"/>
  <p:tag name="KSO_WM_DIAGRAM_GROUP_CODE" val="q1-1"/>
  <p:tag name="KSO_WM_UNIT_NOCLEAR" val="0"/>
  <p:tag name="KSO_WM_UNIT_DIAGRAM_ISNUMVISUAL" val="0"/>
  <p:tag name="KSO_WM_UNIT_DIAGRAM_ISREFERUNIT" val="0"/>
  <p:tag name="KSO_WM_UNIT_TEXT_FILL_FORE_SCHEMECOLOR_INDEX" val="14"/>
  <p:tag name="KSO_WM_UNIT_TEXT_FILL_TYPE" val="1"/>
</p:tagLst>
</file>

<file path=ppt/tags/tag24.xml><?xml version="1.0" encoding="utf-8"?>
<p:tagLst xmlns:p="http://schemas.openxmlformats.org/presentationml/2006/main">
  <p:tag name="KSO_WM_TAG_VERSION" val="1.0"/>
  <p:tag name="KSO_WM_TEMPLATE_CATEGORY" val="diagram"/>
  <p:tag name="KSO_WM_TEMPLATE_INDEX" val="20187492"/>
  <p:tag name="KSO_WM_UNIT_TYPE" val="q_h_a"/>
  <p:tag name="KSO_WM_UNIT_INDEX" val="1_4_1"/>
  <p:tag name="KSO_WM_UNIT_ID" val="diagram20187492_3*q_h_a*1_4_1"/>
  <p:tag name="KSO_WM_UNIT_LAYERLEVEL" val="1_1_1"/>
  <p:tag name="KSO_WM_UNIT_VALUE" val="8"/>
  <p:tag name="KSO_WM_UNIT_HIGHLIGHT" val="0"/>
  <p:tag name="KSO_WM_UNIT_COMPATIBLE" val="0"/>
  <p:tag name="KSO_WM_BEAUTIFY_FLAG" val="#wm#"/>
  <p:tag name="KSO_WM_UNIT_PRESET_TEXT" val="添加标题"/>
  <p:tag name="KSO_WM_UNIT_ISCONTENTSTITLE" val="0"/>
  <p:tag name="KSO_WM_DIAGRAM_GROUP_CODE" val="q1-1"/>
  <p:tag name="KSO_WM_UNIT_NOCLEAR" val="0"/>
  <p:tag name="KSO_WM_UNIT_DIAGRAM_ISNUMVISUAL" val="0"/>
  <p:tag name="KSO_WM_UNIT_DIAGRAM_ISREFERUNIT" val="0"/>
  <p:tag name="KSO_WM_UNIT_TEXT_FILL_FORE_SCHEMECOLOR_INDEX" val="14"/>
  <p:tag name="KSO_WM_UNIT_TEXT_FILL_TYPE" val="1"/>
</p:tagLst>
</file>

<file path=ppt/tags/tag25.xml><?xml version="1.0" encoding="utf-8"?>
<p:tagLst xmlns:p="http://schemas.openxmlformats.org/presentationml/2006/main">
  <p:tag name="KSO_WM_TAG_VERSION" val="1.0"/>
  <p:tag name="KSO_WM_TEMPLATE_CATEGORY" val="diagram"/>
  <p:tag name="KSO_WM_TEMPLATE_INDEX" val="20187492"/>
  <p:tag name="KSO_WM_UNIT_TYPE" val="q_h_a"/>
  <p:tag name="KSO_WM_UNIT_INDEX" val="1_2_1"/>
  <p:tag name="KSO_WM_UNIT_ID" val="diagram20187492_3*q_h_a*1_2_1"/>
  <p:tag name="KSO_WM_UNIT_LAYERLEVEL" val="1_1_1"/>
  <p:tag name="KSO_WM_UNIT_VALUE" val="8"/>
  <p:tag name="KSO_WM_UNIT_HIGHLIGHT" val="0"/>
  <p:tag name="KSO_WM_UNIT_COMPATIBLE" val="0"/>
  <p:tag name="KSO_WM_BEAUTIFY_FLAG" val="#wm#"/>
  <p:tag name="KSO_WM_UNIT_PRESET_TEXT" val="添加标题"/>
  <p:tag name="KSO_WM_UNIT_ISCONTENTSTITLE" val="0"/>
  <p:tag name="KSO_WM_DIAGRAM_GROUP_CODE" val="q1-1"/>
  <p:tag name="KSO_WM_UNIT_NOCLEAR" val="0"/>
  <p:tag name="KSO_WM_UNIT_DIAGRAM_ISNUMVISUAL" val="0"/>
  <p:tag name="KSO_WM_UNIT_DIAGRAM_ISREFERUNIT" val="0"/>
  <p:tag name="KSO_WM_UNIT_TEXT_FILL_FORE_SCHEMECOLOR_INDEX" val="14"/>
  <p:tag name="KSO_WM_UNIT_TEXT_FILL_TYPE" val="1"/>
</p:tagLst>
</file>

<file path=ppt/tags/tag3.xml><?xml version="1.0" encoding="utf-8"?>
<p:tagLst xmlns:p="http://schemas.openxmlformats.org/presentationml/2006/main">
  <p:tag name="KSO_WM_TAG_VERSION" val="1.0"/>
  <p:tag name="KSO_WM_BEAUTIFY_FLAG" val="#wm#"/>
  <p:tag name="KSO_WM_TEMPLATE_CATEGORY" val="diagram"/>
  <p:tag name="KSO_WM_TEMPLATE_INDEX" val="789"/>
  <p:tag name="KSO_WM_UNIT_TYPE" val="n_i"/>
  <p:tag name="KSO_WM_UNIT_INDEX" val="1_1"/>
  <p:tag name="KSO_WM_UNIT_ID" val="diagram789_3*n_i*1_1"/>
  <p:tag name="KSO_WM_UNIT_CLEAR" val="1"/>
  <p:tag name="KSO_WM_UNIT_LAYERLEVEL" val="1_1"/>
  <p:tag name="KSO_WM_DIAGRAM_GROUP_CODE" val="n1-1"/>
</p:tagLst>
</file>

<file path=ppt/tags/tag4.xml><?xml version="1.0" encoding="utf-8"?>
<p:tagLst xmlns:p="http://schemas.openxmlformats.org/presentationml/2006/main">
  <p:tag name="KSO_WM_TAG_VERSION" val="1.0"/>
  <p:tag name="KSO_WM_BEAUTIFY_FLAG" val="#wm#"/>
  <p:tag name="KSO_WM_TEMPLATE_CATEGORY" val="diagram"/>
  <p:tag name="KSO_WM_TEMPLATE_INDEX" val="789"/>
  <p:tag name="KSO_WM_UNIT_TYPE" val="n_i"/>
  <p:tag name="KSO_WM_UNIT_INDEX" val="1_2"/>
  <p:tag name="KSO_WM_UNIT_ID" val="diagram789_3*n_i*1_2"/>
  <p:tag name="KSO_WM_UNIT_CLEAR" val="1"/>
  <p:tag name="KSO_WM_UNIT_LAYERLEVEL" val="1_1"/>
  <p:tag name="KSO_WM_DIAGRAM_GROUP_CODE" val="n1-1"/>
</p:tagLst>
</file>

<file path=ppt/tags/tag5.xml><?xml version="1.0" encoding="utf-8"?>
<p:tagLst xmlns:p="http://schemas.openxmlformats.org/presentationml/2006/main">
  <p:tag name="KSO_WM_TAG_VERSION" val="1.0"/>
  <p:tag name="KSO_WM_BEAUTIFY_FLAG" val="#wm#"/>
  <p:tag name="KSO_WM_TEMPLATE_CATEGORY" val="diagram"/>
  <p:tag name="KSO_WM_TEMPLATE_INDEX" val="789"/>
  <p:tag name="KSO_WM_UNIT_TYPE" val="n_i"/>
  <p:tag name="KSO_WM_UNIT_INDEX" val="1_3"/>
  <p:tag name="KSO_WM_UNIT_ID" val="diagram789_3*n_i*1_3"/>
  <p:tag name="KSO_WM_UNIT_CLEAR" val="1"/>
  <p:tag name="KSO_WM_UNIT_LAYERLEVEL" val="1_1"/>
  <p:tag name="KSO_WM_DIAGRAM_GROUP_CODE" val="n1-1"/>
</p:tagLst>
</file>

<file path=ppt/tags/tag6.xml><?xml version="1.0" encoding="utf-8"?>
<p:tagLst xmlns:p="http://schemas.openxmlformats.org/presentationml/2006/main">
  <p:tag name="KSO_WM_TAG_VERSION" val="1.0"/>
  <p:tag name="KSO_WM_BEAUTIFY_FLAG" val="#wm#"/>
  <p:tag name="KSO_WM_TEMPLATE_CATEGORY" val="diagram"/>
  <p:tag name="KSO_WM_TEMPLATE_INDEX" val="789"/>
  <p:tag name="KSO_WM_UNIT_TYPE" val="n_i"/>
  <p:tag name="KSO_WM_UNIT_INDEX" val="1_4"/>
  <p:tag name="KSO_WM_UNIT_ID" val="diagram789_3*n_i*1_4"/>
  <p:tag name="KSO_WM_UNIT_CLEAR" val="1"/>
  <p:tag name="KSO_WM_UNIT_LAYERLEVEL" val="1_1"/>
  <p:tag name="KSO_WM_DIAGRAM_GROUP_CODE" val="n1-1"/>
</p:tagLst>
</file>

<file path=ppt/tags/tag7.xml><?xml version="1.0" encoding="utf-8"?>
<p:tagLst xmlns:p="http://schemas.openxmlformats.org/presentationml/2006/main">
  <p:tag name="KSO_WM_TAG_VERSION" val="1.0"/>
  <p:tag name="KSO_WM_BEAUTIFY_FLAG" val="#wm#"/>
  <p:tag name="KSO_WM_TEMPLATE_CATEGORY" val="diagram"/>
  <p:tag name="KSO_WM_TEMPLATE_INDEX" val="789"/>
  <p:tag name="KSO_WM_UNIT_TYPE" val="n_i"/>
  <p:tag name="KSO_WM_UNIT_INDEX" val="1_5"/>
  <p:tag name="KSO_WM_UNIT_ID" val="diagram789_3*n_i*1_5"/>
  <p:tag name="KSO_WM_UNIT_CLEAR" val="1"/>
  <p:tag name="KSO_WM_UNIT_LAYERLEVEL" val="1_1"/>
  <p:tag name="KSO_WM_DIAGRAM_GROUP_CODE" val="n1-1"/>
</p:tagLst>
</file>

<file path=ppt/tags/tag8.xml><?xml version="1.0" encoding="utf-8"?>
<p:tagLst xmlns:p="http://schemas.openxmlformats.org/presentationml/2006/main">
  <p:tag name="KSO_WM_TAG_VERSION" val="1.0"/>
  <p:tag name="KSO_WM_BEAUTIFY_FLAG" val="#wm#"/>
  <p:tag name="KSO_WM_TEMPLATE_CATEGORY" val="diagram"/>
  <p:tag name="KSO_WM_TEMPLATE_INDEX" val="789"/>
  <p:tag name="KSO_WM_UNIT_TYPE" val="n_h_f"/>
  <p:tag name="KSO_WM_UNIT_INDEX" val="1_1_1"/>
  <p:tag name="KSO_WM_UNIT_ID" val="diagram789_3*n_h_f*1_1_1"/>
  <p:tag name="KSO_WM_UNIT_CLEAR" val="1"/>
  <p:tag name="KSO_WM_UNIT_LAYERLEVEL" val="1_1_1"/>
  <p:tag name="KSO_WM_UNIT_VALUE" val="54"/>
  <p:tag name="KSO_WM_UNIT_HIGHLIGHT" val="0"/>
  <p:tag name="KSO_WM_UNIT_COMPATIBLE" val="0"/>
  <p:tag name="KSO_WM_UNIT_PRESET_TEXT_INDEX" val="4"/>
  <p:tag name="KSO_WM_UNIT_PRESET_TEXT_LEN" val="26"/>
  <p:tag name="KSO_WM_DIAGRAM_GROUP_CODE" val="n1-1"/>
</p:tagLst>
</file>

<file path=ppt/tags/tag9.xml><?xml version="1.0" encoding="utf-8"?>
<p:tagLst xmlns:p="http://schemas.openxmlformats.org/presentationml/2006/main">
  <p:tag name="KSO_WM_TAG_VERSION" val="1.0"/>
  <p:tag name="KSO_WM_BEAUTIFY_FLAG" val="#wm#"/>
  <p:tag name="KSO_WM_TEMPLATE_CATEGORY" val="diagram"/>
  <p:tag name="KSO_WM_TEMPLATE_INDEX" val="789"/>
  <p:tag name="KSO_WM_UNIT_TYPE" val="n_h_f"/>
  <p:tag name="KSO_WM_UNIT_INDEX" val="1_2_3"/>
  <p:tag name="KSO_WM_UNIT_ID" val="diagram789_3*n_h_f*1_2_3"/>
  <p:tag name="KSO_WM_UNIT_CLEAR" val="1"/>
  <p:tag name="KSO_WM_UNIT_LAYERLEVEL" val="1_1_1"/>
  <p:tag name="KSO_WM_UNIT_VALUE" val="30"/>
  <p:tag name="KSO_WM_UNIT_HIGHLIGHT" val="0"/>
  <p:tag name="KSO_WM_UNIT_COMPATIBLE" val="0"/>
  <p:tag name="KSO_WM_DIAGRAM_GROUP_CODE" val="n1-1"/>
  <p:tag name="KSO_WM_UNIT_PRESET_TEXT" val="LOREM"/>
  <p:tag name="KSO_WM_UNIT_FILL_FORE_SCHEMECOLOR_INDEX" val="7"/>
  <p:tag name="KSO_WM_UNIT_FILL_TYPE" val="1"/>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Helvetica"/>
        <a:ea typeface="Helvetica"/>
        <a:cs typeface="Helvetica"/>
      </a:majorFont>
      <a:minorFont>
        <a:latin typeface="微软雅黑"/>
        <a:ea typeface="微软雅黑"/>
        <a:cs typeface="微软雅黑"/>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Helvetica"/>
        <a:ea typeface="Helvetica"/>
        <a:cs typeface="Helvetica"/>
      </a:majorFont>
      <a:minorFont>
        <a:latin typeface="微软雅黑"/>
        <a:ea typeface="微软雅黑"/>
        <a:cs typeface="微软雅黑"/>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4187</Words>
  <Application>WPS 演示</Application>
  <PresentationFormat>宽屏</PresentationFormat>
  <Paragraphs>460</Paragraphs>
  <Slides>67</Slides>
  <Notes>102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67</vt:i4>
      </vt:variant>
    </vt:vector>
  </HeadingPairs>
  <TitlesOfParts>
    <vt:vector size="78" baseType="lpstr">
      <vt:lpstr>Arial</vt:lpstr>
      <vt:lpstr>宋体</vt:lpstr>
      <vt:lpstr>Wingdings</vt:lpstr>
      <vt:lpstr>Arial</vt:lpstr>
      <vt:lpstr>微软雅黑</vt:lpstr>
      <vt:lpstr>Calibri</vt:lpstr>
      <vt:lpstr>Arial Unicode MS</vt:lpstr>
      <vt:lpstr>Helvetica</vt:lpstr>
      <vt:lpstr>Open Sans</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2/3的Facebook用户每周访问公共主页</vt:lpstr>
      <vt:lpstr>Facebook公共主页</vt:lpstr>
      <vt:lpstr>Facebook公共主页的作用</vt:lpstr>
      <vt:lpstr>B2C主页的品牌定位</vt:lpstr>
      <vt:lpstr>B2C主页的品牌定位</vt:lpstr>
      <vt:lpstr>B2B主页的品牌定位</vt:lpstr>
      <vt:lpstr>B2B主页的品牌定位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大数据分析</vt:lpstr>
      <vt:lpstr>大数据分析</vt:lpstr>
      <vt:lpstr>用户提供</vt:lpstr>
      <vt:lpstr>收集用户日常操作</vt:lpstr>
      <vt:lpstr>广告投放系统自动优化</vt:lpstr>
      <vt:lpstr>PowerPoint 演示文稿</vt:lpstr>
      <vt:lpstr>科学性</vt:lpstr>
      <vt:lpstr>科学性-市场调研</vt:lpstr>
      <vt:lpstr>科学性-数据反馈</vt:lpstr>
      <vt:lpstr>科学性-及时优化</vt:lpstr>
      <vt:lpstr>可操作性</vt:lpstr>
      <vt:lpstr>可复制性</vt:lpstr>
      <vt:lpstr>营销目的明确</vt:lpstr>
      <vt:lpstr>11种营销目标</vt:lpstr>
      <vt:lpstr>案例1：房地产——降低95%获客成本</vt:lpstr>
      <vt:lpstr>案例2：太阳能路灯——拓展40个国家业务</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Steven.Li</cp:lastModifiedBy>
  <cp:revision>140</cp:revision>
  <dcterms:created xsi:type="dcterms:W3CDTF">2020-03-31T01:38:00Z</dcterms:created>
  <dcterms:modified xsi:type="dcterms:W3CDTF">2020-10-21T05:12:32Z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